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52" r:id="rId2"/>
    <p:sldId id="260" r:id="rId3"/>
    <p:sldId id="356" r:id="rId4"/>
    <p:sldId id="299" r:id="rId5"/>
    <p:sldId id="375" r:id="rId6"/>
    <p:sldId id="376" r:id="rId7"/>
    <p:sldId id="377" r:id="rId8"/>
    <p:sldId id="378" r:id="rId9"/>
    <p:sldId id="379" r:id="rId10"/>
    <p:sldId id="360" r:id="rId11"/>
    <p:sldId id="371" r:id="rId12"/>
    <p:sldId id="372" r:id="rId13"/>
    <p:sldId id="373" r:id="rId14"/>
    <p:sldId id="374" r:id="rId15"/>
    <p:sldId id="363" r:id="rId16"/>
    <p:sldId id="347" r:id="rId17"/>
    <p:sldId id="365" r:id="rId18"/>
    <p:sldId id="401" r:id="rId19"/>
    <p:sldId id="366" r:id="rId20"/>
    <p:sldId id="300" r:id="rId21"/>
    <p:sldId id="364" r:id="rId22"/>
    <p:sldId id="403" r:id="rId23"/>
    <p:sldId id="346" r:id="rId24"/>
    <p:sldId id="357" r:id="rId25"/>
    <p:sldId id="384" r:id="rId26"/>
    <p:sldId id="358" r:id="rId27"/>
    <p:sldId id="380" r:id="rId28"/>
    <p:sldId id="383" r:id="rId29"/>
    <p:sldId id="381" r:id="rId30"/>
    <p:sldId id="362" r:id="rId31"/>
    <p:sldId id="361" r:id="rId32"/>
    <p:sldId id="402" r:id="rId33"/>
    <p:sldId id="359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9" d="100"/>
          <a:sy n="89" d="100"/>
        </p:scale>
        <p:origin x="782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6/11/relationships/changesInfo" Target="changesInfos/changesInfo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entrick lo" userId="6fb37fca81975b60" providerId="LiveId" clId="{3425E86C-BB10-4D04-BA8D-49CD35AD85B8}"/>
    <pc:docChg chg="undo custSel modSld">
      <pc:chgData name="centrick lo" userId="6fb37fca81975b60" providerId="LiveId" clId="{3425E86C-BB10-4D04-BA8D-49CD35AD85B8}" dt="2024-01-08T11:04:30.293" v="88" actId="1076"/>
      <pc:docMkLst>
        <pc:docMk/>
      </pc:docMkLst>
      <pc:sldChg chg="addSp delSp modSp mod delAnim">
        <pc:chgData name="centrick lo" userId="6fb37fca81975b60" providerId="LiveId" clId="{3425E86C-BB10-4D04-BA8D-49CD35AD85B8}" dt="2024-01-08T10:21:55.077" v="17" actId="14826"/>
        <pc:sldMkLst>
          <pc:docMk/>
          <pc:sldMk cId="0" sldId="346"/>
        </pc:sldMkLst>
        <pc:picChg chg="del">
          <ac:chgData name="centrick lo" userId="6fb37fca81975b60" providerId="LiveId" clId="{3425E86C-BB10-4D04-BA8D-49CD35AD85B8}" dt="2024-01-08T08:39:19.389" v="1" actId="478"/>
          <ac:picMkLst>
            <pc:docMk/>
            <pc:sldMk cId="0" sldId="346"/>
            <ac:picMk id="2" creationId="{00000000-0000-0000-0000-000000000000}"/>
          </ac:picMkLst>
        </pc:picChg>
        <pc:picChg chg="add mod">
          <ac:chgData name="centrick lo" userId="6fb37fca81975b60" providerId="LiveId" clId="{3425E86C-BB10-4D04-BA8D-49CD35AD85B8}" dt="2024-01-08T10:21:55.077" v="17" actId="14826"/>
          <ac:picMkLst>
            <pc:docMk/>
            <pc:sldMk cId="0" sldId="346"/>
            <ac:picMk id="5" creationId="{14F2BAD3-E857-A1A3-A5F7-FCE115FA7931}"/>
          </ac:picMkLst>
        </pc:picChg>
      </pc:sldChg>
      <pc:sldChg chg="modSp mod">
        <pc:chgData name="centrick lo" userId="6fb37fca81975b60" providerId="LiveId" clId="{3425E86C-BB10-4D04-BA8D-49CD35AD85B8}" dt="2024-01-08T10:19:30.448" v="7" actId="1076"/>
        <pc:sldMkLst>
          <pc:docMk/>
          <pc:sldMk cId="0" sldId="347"/>
        </pc:sldMkLst>
        <pc:spChg chg="mod">
          <ac:chgData name="centrick lo" userId="6fb37fca81975b60" providerId="LiveId" clId="{3425E86C-BB10-4D04-BA8D-49CD35AD85B8}" dt="2024-01-08T10:19:26.258" v="6" actId="403"/>
          <ac:spMkLst>
            <pc:docMk/>
            <pc:sldMk cId="0" sldId="347"/>
            <ac:spMk id="3" creationId="{00000000-0000-0000-0000-000000000000}"/>
          </ac:spMkLst>
        </pc:spChg>
        <pc:spChg chg="mod">
          <ac:chgData name="centrick lo" userId="6fb37fca81975b60" providerId="LiveId" clId="{3425E86C-BB10-4D04-BA8D-49CD35AD85B8}" dt="2024-01-08T10:18:38.826" v="3" actId="403"/>
          <ac:spMkLst>
            <pc:docMk/>
            <pc:sldMk cId="0" sldId="347"/>
            <ac:spMk id="7" creationId="{00000000-0000-0000-0000-000000000000}"/>
          </ac:spMkLst>
        </pc:spChg>
        <pc:spChg chg="mod">
          <ac:chgData name="centrick lo" userId="6fb37fca81975b60" providerId="LiveId" clId="{3425E86C-BB10-4D04-BA8D-49CD35AD85B8}" dt="2024-01-08T10:19:01.062" v="5" actId="403"/>
          <ac:spMkLst>
            <pc:docMk/>
            <pc:sldMk cId="0" sldId="347"/>
            <ac:spMk id="19" creationId="{00000000-0000-0000-0000-000000000000}"/>
          </ac:spMkLst>
        </pc:spChg>
        <pc:spChg chg="mod">
          <ac:chgData name="centrick lo" userId="6fb37fca81975b60" providerId="LiveId" clId="{3425E86C-BB10-4D04-BA8D-49CD35AD85B8}" dt="2024-01-08T10:19:30.448" v="7" actId="1076"/>
          <ac:spMkLst>
            <pc:docMk/>
            <pc:sldMk cId="0" sldId="347"/>
            <ac:spMk id="21" creationId="{9EF5D602-3EEF-BC68-5804-DA45B2E1B72D}"/>
          </ac:spMkLst>
        </pc:spChg>
      </pc:sldChg>
      <pc:sldChg chg="addSp delSp modSp mod">
        <pc:chgData name="centrick lo" userId="6fb37fca81975b60" providerId="LiveId" clId="{3425E86C-BB10-4D04-BA8D-49CD35AD85B8}" dt="2024-01-08T10:27:31.375" v="79" actId="20577"/>
        <pc:sldMkLst>
          <pc:docMk/>
          <pc:sldMk cId="0" sldId="357"/>
        </pc:sldMkLst>
        <pc:spChg chg="mod">
          <ac:chgData name="centrick lo" userId="6fb37fca81975b60" providerId="LiveId" clId="{3425E86C-BB10-4D04-BA8D-49CD35AD85B8}" dt="2024-01-08T10:27:31.375" v="79" actId="20577"/>
          <ac:spMkLst>
            <pc:docMk/>
            <pc:sldMk cId="0" sldId="357"/>
            <ac:spMk id="2" creationId="{00000000-0000-0000-0000-000000000000}"/>
          </ac:spMkLst>
        </pc:spChg>
        <pc:picChg chg="del mod">
          <ac:chgData name="centrick lo" userId="6fb37fca81975b60" providerId="LiveId" clId="{3425E86C-BB10-4D04-BA8D-49CD35AD85B8}" dt="2024-01-08T10:26:29.015" v="21" actId="478"/>
          <ac:picMkLst>
            <pc:docMk/>
            <pc:sldMk cId="0" sldId="357"/>
            <ac:picMk id="4" creationId="{00000000-0000-0000-0000-000000000000}"/>
          </ac:picMkLst>
        </pc:picChg>
        <pc:picChg chg="add mod">
          <ac:chgData name="centrick lo" userId="6fb37fca81975b60" providerId="LiveId" clId="{3425E86C-BB10-4D04-BA8D-49CD35AD85B8}" dt="2024-01-08T10:27:19.768" v="76" actId="1076"/>
          <ac:picMkLst>
            <pc:docMk/>
            <pc:sldMk cId="0" sldId="357"/>
            <ac:picMk id="5" creationId="{BBDFE706-5CD2-A746-1B07-FD394D525D1C}"/>
          </ac:picMkLst>
        </pc:picChg>
      </pc:sldChg>
      <pc:sldChg chg="modSp mod">
        <pc:chgData name="centrick lo" userId="6fb37fca81975b60" providerId="LiveId" clId="{3425E86C-BB10-4D04-BA8D-49CD35AD85B8}" dt="2024-01-08T11:04:30.293" v="88" actId="1076"/>
        <pc:sldMkLst>
          <pc:docMk/>
          <pc:sldMk cId="0" sldId="358"/>
        </pc:sldMkLst>
        <pc:picChg chg="mod">
          <ac:chgData name="centrick lo" userId="6fb37fca81975b60" providerId="LiveId" clId="{3425E86C-BB10-4D04-BA8D-49CD35AD85B8}" dt="2024-01-08T11:04:30.293" v="88" actId="1076"/>
          <ac:picMkLst>
            <pc:docMk/>
            <pc:sldMk cId="0" sldId="358"/>
            <ac:picMk id="4" creationId="{00000000-0000-0000-0000-000000000000}"/>
          </ac:picMkLst>
        </pc:picChg>
      </pc:sldChg>
      <pc:sldChg chg="modSp mod">
        <pc:chgData name="centrick lo" userId="6fb37fca81975b60" providerId="LiveId" clId="{3425E86C-BB10-4D04-BA8D-49CD35AD85B8}" dt="2024-01-08T10:18:46.649" v="4" actId="403"/>
        <pc:sldMkLst>
          <pc:docMk/>
          <pc:sldMk cId="0" sldId="365"/>
        </pc:sldMkLst>
        <pc:spChg chg="mod">
          <ac:chgData name="centrick lo" userId="6fb37fca81975b60" providerId="LiveId" clId="{3425E86C-BB10-4D04-BA8D-49CD35AD85B8}" dt="2024-01-08T10:18:46.649" v="4" actId="403"/>
          <ac:spMkLst>
            <pc:docMk/>
            <pc:sldMk cId="0" sldId="365"/>
            <ac:spMk id="8" creationId="{00000000-0000-0000-0000-000000000000}"/>
          </ac:spMkLst>
        </pc:spChg>
      </pc:sldChg>
      <pc:sldChg chg="modSp mod">
        <pc:chgData name="centrick lo" userId="6fb37fca81975b60" providerId="LiveId" clId="{3425E86C-BB10-4D04-BA8D-49CD35AD85B8}" dt="2024-01-08T10:19:46.898" v="10" actId="1076"/>
        <pc:sldMkLst>
          <pc:docMk/>
          <pc:sldMk cId="0" sldId="374"/>
        </pc:sldMkLst>
        <pc:spChg chg="mod">
          <ac:chgData name="centrick lo" userId="6fb37fca81975b60" providerId="LiveId" clId="{3425E86C-BB10-4D04-BA8D-49CD35AD85B8}" dt="2024-01-08T10:19:46.898" v="10" actId="1076"/>
          <ac:spMkLst>
            <pc:docMk/>
            <pc:sldMk cId="0" sldId="374"/>
            <ac:spMk id="4" creationId="{00000000-0000-0000-0000-000000000000}"/>
          </ac:spMkLst>
        </pc:spChg>
      </pc:sldChg>
      <pc:sldChg chg="modSp mod">
        <pc:chgData name="centrick lo" userId="6fb37fca81975b60" providerId="LiveId" clId="{3425E86C-BB10-4D04-BA8D-49CD35AD85B8}" dt="2024-01-08T10:55:05.240" v="85" actId="1076"/>
        <pc:sldMkLst>
          <pc:docMk/>
          <pc:sldMk cId="0" sldId="384"/>
        </pc:sldMkLst>
        <pc:spChg chg="mod">
          <ac:chgData name="centrick lo" userId="6fb37fca81975b60" providerId="LiveId" clId="{3425E86C-BB10-4D04-BA8D-49CD35AD85B8}" dt="2024-01-08T10:55:05.240" v="85" actId="1076"/>
          <ac:spMkLst>
            <pc:docMk/>
            <pc:sldMk cId="0" sldId="384"/>
            <ac:spMk id="2" creationId="{00000000-0000-0000-0000-000000000000}"/>
          </ac:spMkLst>
        </pc:spChg>
        <pc:picChg chg="mod">
          <ac:chgData name="centrick lo" userId="6fb37fca81975b60" providerId="LiveId" clId="{3425E86C-BB10-4D04-BA8D-49CD35AD85B8}" dt="2024-01-08T10:54:55.194" v="82" actId="1076"/>
          <ac:picMkLst>
            <pc:docMk/>
            <pc:sldMk cId="0" sldId="384"/>
            <ac:picMk id="3" creationId="{00000000-0000-0000-0000-000000000000}"/>
          </ac:picMkLst>
        </pc:picChg>
      </pc:sldChg>
      <pc:sldChg chg="modSp mod">
        <pc:chgData name="centrick lo" userId="6fb37fca81975b60" providerId="LiveId" clId="{3425E86C-BB10-4D04-BA8D-49CD35AD85B8}" dt="2024-01-08T10:21:03.809" v="16" actId="2710"/>
        <pc:sldMkLst>
          <pc:docMk/>
          <pc:sldMk cId="0" sldId="401"/>
        </pc:sldMkLst>
        <pc:spChg chg="mod">
          <ac:chgData name="centrick lo" userId="6fb37fca81975b60" providerId="LiveId" clId="{3425E86C-BB10-4D04-BA8D-49CD35AD85B8}" dt="2024-01-08T10:21:03.809" v="16" actId="2710"/>
          <ac:spMkLst>
            <pc:docMk/>
            <pc:sldMk cId="0" sldId="401"/>
            <ac:spMk id="7" creationId="{00000000-0000-0000-0000-000000000000}"/>
          </ac:spMkLst>
        </pc:spChg>
      </pc:sldChg>
      <pc:sldChg chg="modSp mod">
        <pc:chgData name="centrick lo" userId="6fb37fca81975b60" providerId="LiveId" clId="{3425E86C-BB10-4D04-BA8D-49CD35AD85B8}" dt="2024-01-08T10:20:17.667" v="15" actId="1076"/>
        <pc:sldMkLst>
          <pc:docMk/>
          <pc:sldMk cId="2678009813" sldId="403"/>
        </pc:sldMkLst>
        <pc:spChg chg="mod">
          <ac:chgData name="centrick lo" userId="6fb37fca81975b60" providerId="LiveId" clId="{3425E86C-BB10-4D04-BA8D-49CD35AD85B8}" dt="2024-01-08T10:20:17.667" v="15" actId="1076"/>
          <ac:spMkLst>
            <pc:docMk/>
            <pc:sldMk cId="2678009813" sldId="403"/>
            <ac:spMk id="8" creationId="{F6BAAC8D-E7C6-6B9A-ADC7-76AB9EB4460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1F244-0421-79C1-3ECD-2CFED49586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D1004C-B35C-26AB-8F2B-D67263E903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72E825-591D-41E4-47DD-5116A29B94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5E0E4-5B37-4AEC-BE24-8CB52404DBC4}" type="datetimeFigureOut">
              <a:rPr lang="en-MY" smtClean="0"/>
              <a:t>8/1/2024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F326D8-8DC5-926D-533B-F09F31DA75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59437F-3733-E6F2-5323-908DBCA2F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73138-BF7A-489C-9992-D6DEE25EDF88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0825084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F6CB8C-976B-3840-4515-0F28FEBAA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D27D823-5550-7919-2A81-01C9A30F8F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D6CBC8-402A-51F5-792D-E09DEC8655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5E0E4-5B37-4AEC-BE24-8CB52404DBC4}" type="datetimeFigureOut">
              <a:rPr lang="en-MY" smtClean="0"/>
              <a:t>8/1/2024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A25FA8-0C96-34FD-42CD-908345B46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FEC999-CC8C-D3F5-CB01-E79792D6C2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73138-BF7A-489C-9992-D6DEE25EDF88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6797286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5F03408-2674-A85E-6566-3B5625A55C0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6DE883-E1F4-2F67-F94B-AA0912E5FB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B1CF90-AEE8-3EED-919E-8705ECB4B5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5E0E4-5B37-4AEC-BE24-8CB52404DBC4}" type="datetimeFigureOut">
              <a:rPr lang="en-MY" smtClean="0"/>
              <a:t>8/1/2024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627AB5-1FBC-DACC-D466-B7ADA0D67D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C92410-D68D-DFA7-F053-AD3615F94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73138-BF7A-489C-9992-D6DEE25EDF88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0965226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452457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aam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Our Team LAYOUT</a:t>
            </a:r>
          </a:p>
        </p:txBody>
      </p:sp>
      <p:sp>
        <p:nvSpPr>
          <p:cNvPr id="4" name="Rounded Rectangle 4"/>
          <p:cNvSpPr/>
          <p:nvPr userDrawn="1"/>
        </p:nvSpPr>
        <p:spPr>
          <a:xfrm>
            <a:off x="714000" y="1560384"/>
            <a:ext cx="10764000" cy="3276000"/>
          </a:xfrm>
          <a:prstGeom prst="roundRect">
            <a:avLst>
              <a:gd name="adj" fmla="val 899"/>
            </a:avLst>
          </a:prstGeom>
          <a:solidFill>
            <a:schemeClr val="accent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dirty="0">
              <a:solidFill>
                <a:schemeClr val="lt1"/>
              </a:solidFill>
            </a:endParaRPr>
          </a:p>
        </p:txBody>
      </p:sp>
      <p:sp>
        <p:nvSpPr>
          <p:cNvPr id="5" name="그림 개체 틀 6"/>
          <p:cNvSpPr>
            <a:spLocks noGrp="1"/>
          </p:cNvSpPr>
          <p:nvPr>
            <p:ph type="pic" sz="quarter" idx="11" hasCustomPrompt="1"/>
          </p:nvPr>
        </p:nvSpPr>
        <p:spPr>
          <a:xfrm>
            <a:off x="893359" y="1741253"/>
            <a:ext cx="1908000" cy="252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tIns="576000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lang="ko-KR" altLang="en-US" sz="1200" baseline="0">
                <a:latin typeface="+mn-lt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ko-KR" dirty="0"/>
              <a:t>Insert Your Image</a:t>
            </a:r>
            <a:endParaRPr lang="ko-KR" altLang="en-US" dirty="0"/>
          </a:p>
          <a:p>
            <a:pPr marL="0" lvl="0" indent="0" algn="ctr">
              <a:buNone/>
            </a:pPr>
            <a:endParaRPr lang="ko-KR" altLang="en-US" dirty="0"/>
          </a:p>
        </p:txBody>
      </p:sp>
      <p:sp>
        <p:nvSpPr>
          <p:cNvPr id="6" name="그림 개체 틀 6"/>
          <p:cNvSpPr>
            <a:spLocks noGrp="1"/>
          </p:cNvSpPr>
          <p:nvPr>
            <p:ph type="pic" sz="quarter" idx="12" hasCustomPrompt="1"/>
          </p:nvPr>
        </p:nvSpPr>
        <p:spPr>
          <a:xfrm>
            <a:off x="3018201" y="1741253"/>
            <a:ext cx="1908000" cy="252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tIns="576000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lang="ko-KR" altLang="en-US" sz="1200" baseline="0">
                <a:latin typeface="+mn-lt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ko-KR" dirty="0"/>
              <a:t>Insert Your Image</a:t>
            </a:r>
            <a:endParaRPr lang="ko-KR" altLang="en-US" dirty="0"/>
          </a:p>
          <a:p>
            <a:pPr marL="0" lvl="0" indent="0" algn="ctr">
              <a:buNone/>
            </a:pPr>
            <a:endParaRPr lang="ko-KR" altLang="en-US" dirty="0"/>
          </a:p>
        </p:txBody>
      </p:sp>
      <p:sp>
        <p:nvSpPr>
          <p:cNvPr id="7" name="그림 개체 틀 6"/>
          <p:cNvSpPr>
            <a:spLocks noGrp="1"/>
          </p:cNvSpPr>
          <p:nvPr>
            <p:ph type="pic" sz="quarter" idx="13" hasCustomPrompt="1"/>
          </p:nvPr>
        </p:nvSpPr>
        <p:spPr>
          <a:xfrm>
            <a:off x="5143043" y="1741253"/>
            <a:ext cx="1908000" cy="252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tIns="576000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lang="ko-KR" altLang="en-US" sz="1200" baseline="0">
                <a:latin typeface="+mn-lt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ko-KR" dirty="0"/>
              <a:t>Insert Your Image</a:t>
            </a:r>
            <a:endParaRPr lang="ko-KR" altLang="en-US" dirty="0"/>
          </a:p>
          <a:p>
            <a:pPr marL="0" lvl="0" indent="0" algn="ctr">
              <a:buNone/>
            </a:pPr>
            <a:endParaRPr lang="ko-KR" altLang="en-US" dirty="0"/>
          </a:p>
        </p:txBody>
      </p:sp>
      <p:sp>
        <p:nvSpPr>
          <p:cNvPr id="8" name="그림 개체 틀 6"/>
          <p:cNvSpPr>
            <a:spLocks noGrp="1"/>
          </p:cNvSpPr>
          <p:nvPr>
            <p:ph type="pic" sz="quarter" idx="14" hasCustomPrompt="1"/>
          </p:nvPr>
        </p:nvSpPr>
        <p:spPr>
          <a:xfrm>
            <a:off x="7267884" y="1741253"/>
            <a:ext cx="1908000" cy="252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tIns="576000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lang="ko-KR" altLang="en-US" sz="1200" baseline="0">
                <a:latin typeface="+mn-lt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ko-KR" dirty="0"/>
              <a:t>Insert Your Image</a:t>
            </a:r>
            <a:endParaRPr lang="ko-KR" altLang="en-US" dirty="0"/>
          </a:p>
          <a:p>
            <a:pPr marL="0" lvl="0" indent="0" algn="ctr">
              <a:buNone/>
            </a:pPr>
            <a:endParaRPr lang="ko-KR" altLang="en-US" dirty="0"/>
          </a:p>
        </p:txBody>
      </p:sp>
      <p:sp>
        <p:nvSpPr>
          <p:cNvPr id="9" name="그림 개체 틀 6"/>
          <p:cNvSpPr>
            <a:spLocks noGrp="1"/>
          </p:cNvSpPr>
          <p:nvPr>
            <p:ph type="pic" sz="quarter" idx="15" hasCustomPrompt="1"/>
          </p:nvPr>
        </p:nvSpPr>
        <p:spPr>
          <a:xfrm>
            <a:off x="9392725" y="1741253"/>
            <a:ext cx="1908000" cy="252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tIns="576000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lang="ko-KR" altLang="en-US" sz="1200" baseline="0">
                <a:latin typeface="+mn-lt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ko-KR" dirty="0"/>
              <a:t>Insert Your Image</a:t>
            </a:r>
            <a:endParaRPr lang="ko-KR" altLang="en-US" dirty="0"/>
          </a:p>
          <a:p>
            <a:pPr marL="0" lvl="0" indent="0" algn="ctr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946832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Agenda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0431184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016825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780806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418088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757AF-8E41-3C24-F6E3-92CEAB3DF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AE7F5A-C32E-9742-3668-0C84DD6802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5EF0DB-FB3A-D279-8C30-7858C4553B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5E0E4-5B37-4AEC-BE24-8CB52404DBC4}" type="datetimeFigureOut">
              <a:rPr lang="en-MY" smtClean="0"/>
              <a:t>8/1/2024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820F37-ED65-37A6-1CAD-21F091B033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B2E000-E138-4BF0-1D49-1F60A800D4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73138-BF7A-489C-9992-D6DEE25EDF88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720440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8BFEA-CB6E-A025-BE5D-85ED0811C2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C40C7C-8C8E-1232-810E-D138878191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C1954E-33C5-5CA2-A5E3-1D513D83D8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5E0E4-5B37-4AEC-BE24-8CB52404DBC4}" type="datetimeFigureOut">
              <a:rPr lang="en-MY" smtClean="0"/>
              <a:t>8/1/2024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18F0F4-06C7-B7E4-CB31-1599C86821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B230EC-D2AE-7666-E7D6-1DDD23B842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73138-BF7A-489C-9992-D6DEE25EDF88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9319477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38067-69C7-E013-C473-A1D482027F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EF8D2B-4B78-8BCA-CEB6-DD07A2D1FD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C81050-F107-FF90-4B2D-7B66A1428F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7D2B9A-099C-3D09-3312-4E1BC49C10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5E0E4-5B37-4AEC-BE24-8CB52404DBC4}" type="datetimeFigureOut">
              <a:rPr lang="en-MY" smtClean="0"/>
              <a:t>8/1/2024</a:t>
            </a:fld>
            <a:endParaRPr lang="en-MY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C98AF3-C23C-B0D0-4CA6-9492519736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2AE767-67B2-8E42-AD6B-934C64103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73138-BF7A-489C-9992-D6DEE25EDF88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9925445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FEE826-6E75-5602-96C5-8964478E96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4A745F-23D3-D9BD-B2FF-AC3BC2A0FE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5B8E1C-3487-54BF-C0C8-EEF6C996B5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E1A4F33-725D-8C9E-D35F-D34D0B709E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3D355D0-A6C8-28B3-0E40-09A86C569F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F1A935A-CA78-A6D0-3CCD-EBEAB0ED38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5E0E4-5B37-4AEC-BE24-8CB52404DBC4}" type="datetimeFigureOut">
              <a:rPr lang="en-MY" smtClean="0"/>
              <a:t>8/1/2024</a:t>
            </a:fld>
            <a:endParaRPr lang="en-MY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83EC0CF-11F9-BA43-0BD5-5F4B64B2D5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081E85A-F35B-B269-06B8-EF16E17E6A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73138-BF7A-489C-9992-D6DEE25EDF88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548895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0DA676-B1CD-0DBB-638A-819BAF0B9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6BCC588-B077-B0F6-28A9-7CAECA96C0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5E0E4-5B37-4AEC-BE24-8CB52404DBC4}" type="datetimeFigureOut">
              <a:rPr lang="en-MY" smtClean="0"/>
              <a:t>8/1/2024</a:t>
            </a:fld>
            <a:endParaRPr lang="en-MY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9CC73D-D65D-41B8-DAC2-B14B2865A1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716837-FF65-322D-E930-402ABDBF5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73138-BF7A-489C-9992-D6DEE25EDF88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3737043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576566-B5C7-8EBD-D4A1-E82DD192F3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5E0E4-5B37-4AEC-BE24-8CB52404DBC4}" type="datetimeFigureOut">
              <a:rPr lang="en-MY" smtClean="0"/>
              <a:t>8/1/2024</a:t>
            </a:fld>
            <a:endParaRPr lang="en-MY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1818B9F-193A-2BA5-1BE4-B8CE7BD4D3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A56963-B7A2-4A3F-B32D-CF1C019A8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73138-BF7A-489C-9992-D6DEE25EDF88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5815260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60EB30-1961-1928-5387-A32BA87CE0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101B15-83D2-A55C-866F-A1401AE067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565309-6325-F34C-4508-94C7A7A7DC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9D02D7-1A7E-6A17-F524-50B7580F66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5E0E4-5B37-4AEC-BE24-8CB52404DBC4}" type="datetimeFigureOut">
              <a:rPr lang="en-MY" smtClean="0"/>
              <a:t>8/1/2024</a:t>
            </a:fld>
            <a:endParaRPr lang="en-MY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1ED173-758E-85F5-03AF-8467C002CA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923E9C-D795-23C0-C601-9CF247746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73138-BF7A-489C-9992-D6DEE25EDF88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2186340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9BAB1-3DA4-AB03-3C11-26128DB2AC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7D87A2B-0A7C-232D-F76B-351E8DF3AE4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MY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C29DB6-31D4-D1E2-6A04-F38368C490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31AFCA-0C99-D885-1CAE-27DEEECE47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5E0E4-5B37-4AEC-BE24-8CB52404DBC4}" type="datetimeFigureOut">
              <a:rPr lang="en-MY" smtClean="0"/>
              <a:t>8/1/2024</a:t>
            </a:fld>
            <a:endParaRPr lang="en-MY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1F4159-8FA5-60B7-2DAF-6A637BBC9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6255FB-9EA0-369B-69F1-64D4112ED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73138-BF7A-489C-9992-D6DEE25EDF88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4770351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2FCFD9F-529D-48F7-5294-33B5EF5083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93762A-46EA-4AC0-2E79-162E379923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04C747-8EA3-FA90-EA38-016C15C5D6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35E0E4-5B37-4AEC-BE24-8CB52404DBC4}" type="datetimeFigureOut">
              <a:rPr lang="en-MY" smtClean="0"/>
              <a:t>8/1/2024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02C97B-09FF-EDAD-1538-5B9FF482EA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27E412-54AE-82E3-0B23-E088B3EEBE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B73138-BF7A-489C-9992-D6DEE25EDF88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128366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715236" y="1592482"/>
            <a:ext cx="6761527" cy="17543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54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Human Resources </a:t>
            </a:r>
          </a:p>
          <a:p>
            <a:pPr algn="ctr"/>
            <a:r>
              <a:rPr lang="en-US" altLang="ko-KR" sz="54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Consultancy &amp; Services</a:t>
            </a:r>
            <a:endParaRPr lang="ko-KR" altLang="en-US" sz="5400" dirty="0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0" y="3783576"/>
            <a:ext cx="12192000" cy="124162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865" dirty="0">
                <a:solidFill>
                  <a:schemeClr val="bg1"/>
                </a:solidFill>
                <a:cs typeface="Arial" panose="020B0604020202020204" pitchFamily="34" charset="0"/>
              </a:rPr>
              <a:t>By: CENTRICK LO YEW CHUNG</a:t>
            </a:r>
          </a:p>
          <a:p>
            <a:pPr algn="ctr"/>
            <a:r>
              <a:rPr lang="en-US" altLang="ko-KR" sz="1865" dirty="0">
                <a:solidFill>
                  <a:schemeClr val="bg1"/>
                </a:solidFill>
                <a:cs typeface="Arial" panose="020B0604020202020204" pitchFamily="34" charset="0"/>
              </a:rPr>
              <a:t>TEH JUN KEAT</a:t>
            </a:r>
          </a:p>
          <a:p>
            <a:pPr algn="ctr"/>
            <a:r>
              <a:rPr lang="en-US" altLang="ko-KR" sz="1865" dirty="0">
                <a:solidFill>
                  <a:schemeClr val="bg1"/>
                </a:solidFill>
                <a:cs typeface="Arial" panose="020B0604020202020204" pitchFamily="34" charset="0"/>
              </a:rPr>
              <a:t>LOKE WEI JIAN</a:t>
            </a:r>
          </a:p>
          <a:p>
            <a:pPr algn="ctr"/>
            <a:endParaRPr lang="ko-KR" altLang="en-US" sz="1865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1576808" y="6325299"/>
            <a:ext cx="10318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</a:t>
            </a:r>
            <a:endParaRPr lang="en-MY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550" y="1380913"/>
            <a:ext cx="4762500" cy="47625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-3967993" y="847288"/>
            <a:ext cx="12192000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O</a:t>
            </a:r>
            <a:r>
              <a:rPr lang="en-MY" altLang="ko-KR" sz="4400" b="1" dirty="0" err="1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bjectives</a:t>
            </a:r>
            <a:endParaRPr lang="ko-KR" altLang="en-US" sz="4400" b="1" dirty="0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62635" y="2274570"/>
            <a:ext cx="6647815" cy="21971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Establish a Specialized HR Outsourcing System</a:t>
            </a:r>
          </a:p>
          <a:p>
            <a:pPr algn="just"/>
            <a:endParaRPr lang="en-US" altLang="ko-KR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altLang="ko-KR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Make a special system for handling HR tasks that fits the specific needs of companies without their own HR department. Put this system into action.</a:t>
            </a:r>
          </a:p>
        </p:txBody>
      </p:sp>
      <p:sp>
        <p:nvSpPr>
          <p:cNvPr id="4" name="Text Box 3"/>
          <p:cNvSpPr txBox="1"/>
          <p:nvPr/>
        </p:nvSpPr>
        <p:spPr>
          <a:xfrm>
            <a:off x="11734165" y="649287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10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550" y="1380913"/>
            <a:ext cx="4762500" cy="47625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-3967993" y="847288"/>
            <a:ext cx="12192000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O</a:t>
            </a:r>
            <a:r>
              <a:rPr lang="en-MY" altLang="ko-KR" sz="4400" b="1" dirty="0" err="1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bjectives</a:t>
            </a:r>
            <a:endParaRPr lang="ko-KR" altLang="en-US" sz="4400" b="1" dirty="0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52819" y="1616729"/>
            <a:ext cx="630720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n-US" altLang="ko-KR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Optimize Workforce Dynamics</a:t>
            </a:r>
          </a:p>
          <a:p>
            <a:pPr algn="just"/>
            <a:endParaRPr lang="en-US" altLang="ko-KR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altLang="ko-KR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Improve the efficiency and effectiveness of workforce dynamics within client organizations, focusing on talent acquisition, retention, and development.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11515090" y="646557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11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550" y="1380913"/>
            <a:ext cx="4762500" cy="47625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-3967993" y="847288"/>
            <a:ext cx="12192000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O</a:t>
            </a:r>
            <a:r>
              <a:rPr lang="en-MY" altLang="ko-KR" sz="4400" b="1" dirty="0" err="1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bjectives</a:t>
            </a:r>
            <a:endParaRPr lang="ko-KR" altLang="en-US" sz="4400" b="1" dirty="0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214182" y="1734855"/>
            <a:ext cx="635202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n-US" altLang="ko-KR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Prioritize Employee Well-being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altLang="ko-KR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Implement strategies and programmed that </a:t>
            </a:r>
            <a:r>
              <a:rPr lang="en-US" altLang="ko-KR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prioritise</a:t>
            </a:r>
            <a:r>
              <a:rPr lang="en-US" altLang="ko-KR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the well-being and satisfaction of employees, fostering a positive and conducive workplace culture.</a:t>
            </a:r>
          </a:p>
        </p:txBody>
      </p:sp>
      <p:sp>
        <p:nvSpPr>
          <p:cNvPr id="5" name="Text Box 4"/>
          <p:cNvSpPr txBox="1"/>
          <p:nvPr/>
        </p:nvSpPr>
        <p:spPr>
          <a:xfrm>
            <a:off x="11642725" y="648335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12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550" y="1380913"/>
            <a:ext cx="4762500" cy="47625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-3967993" y="847288"/>
            <a:ext cx="12192000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O</a:t>
            </a:r>
            <a:r>
              <a:rPr lang="en-MY" altLang="ko-KR" sz="4400" b="1" dirty="0" err="1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bjectives</a:t>
            </a:r>
            <a:endParaRPr lang="ko-KR" altLang="en-US" sz="4400" b="1" dirty="0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07995" y="1980085"/>
            <a:ext cx="651339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n-US" altLang="ko-KR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Enhance Organizational Resilience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altLang="ko-KR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Strengthen the organizational resilience of client companies by providing comprehensive personnel management services, enabling them to adapt to challenges and changes in the business environment.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11523980" y="641985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13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-3967993" y="847288"/>
            <a:ext cx="12192000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O</a:t>
            </a:r>
            <a:r>
              <a:rPr lang="en-MY" altLang="ko-KR" sz="4400" b="1" dirty="0" err="1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bjectives</a:t>
            </a:r>
            <a:endParaRPr lang="ko-KR" altLang="en-US" sz="4400" b="1" dirty="0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550" y="1380913"/>
            <a:ext cx="4762500" cy="47625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94950" y="1780324"/>
            <a:ext cx="701327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n-US" altLang="ko-KR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Provide Professional HR Services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altLang="ko-KR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Deliver high-quality HR services, including but not limited to employee relations, performance management, and compliance, to ensure that client organizations meet industry standards and legal requirements.</a:t>
            </a:r>
            <a:endParaRPr lang="ko-KR" alt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11469370" y="648335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14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169728"/>
            <a:ext cx="12192000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5400" dirty="0">
                <a:solidFill>
                  <a:schemeClr val="bg1"/>
                </a:solidFill>
                <a:cs typeface="Arial" panose="020B0604020202020204" pitchFamily="34" charset="0"/>
              </a:rPr>
              <a:t>Function &amp; Usability</a:t>
            </a:r>
            <a:endParaRPr lang="ko-KR" altLang="en-US" sz="54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746205" y="3181909"/>
            <a:ext cx="31190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Wingdings" panose="05000000000000000000" pitchFamily="2" charset="2"/>
              <a:buChar char="Ø"/>
            </a:pPr>
            <a:r>
              <a:rPr lang="en-US" altLang="ko-KR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Login function</a:t>
            </a:r>
            <a:endParaRPr lang="ko-KR" altLang="en-US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746205" y="3684543"/>
            <a:ext cx="31190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Wingdings" panose="05000000000000000000" pitchFamily="2" charset="2"/>
              <a:buChar char="Ø"/>
            </a:pPr>
            <a:r>
              <a:rPr lang="en-US" altLang="ko-KR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Change Password</a:t>
            </a:r>
            <a:endParaRPr lang="ko-KR" altLang="en-US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529183" y="1762229"/>
            <a:ext cx="31190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Wingdings" panose="05000000000000000000" pitchFamily="2" charset="2"/>
              <a:buChar char="Ø"/>
            </a:pPr>
            <a:r>
              <a:rPr lang="en-US" altLang="ko-KR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Forget password</a:t>
            </a:r>
            <a:endParaRPr lang="ko-KR" altLang="en-US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529182" y="2233088"/>
            <a:ext cx="31190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Wingdings" panose="05000000000000000000" pitchFamily="2" charset="2"/>
              <a:buChar char="Ø"/>
            </a:pPr>
            <a:r>
              <a:rPr lang="en-US" altLang="ko-KR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Contact form</a:t>
            </a:r>
            <a:endParaRPr lang="ko-KR" altLang="en-US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551235" y="2774355"/>
            <a:ext cx="35510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Wingdings" panose="05000000000000000000" pitchFamily="2" charset="2"/>
              <a:buChar char="Ø"/>
            </a:pPr>
            <a:r>
              <a:rPr lang="en-US" altLang="ko-KR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notification in email or Gmail</a:t>
            </a:r>
            <a:endParaRPr lang="ko-KR" altLang="en-US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529182" y="3318548"/>
            <a:ext cx="54048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Wingdings" panose="05000000000000000000" pitchFamily="2" charset="2"/>
              <a:buChar char="Ø"/>
            </a:pPr>
            <a:r>
              <a:rPr lang="en-US" altLang="ko-KR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Api for the WhatsApp, Facebook and Instagram</a:t>
            </a:r>
            <a:endParaRPr lang="ko-KR" altLang="en-US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529182" y="3775557"/>
            <a:ext cx="39001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Wingdings" panose="05000000000000000000" pitchFamily="2" charset="2"/>
              <a:buChar char="Ø"/>
            </a:pPr>
            <a:r>
              <a:rPr lang="en-US" altLang="ko-KR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Subscribe and unsubscribe function</a:t>
            </a:r>
            <a:endParaRPr lang="ko-KR" altLang="en-US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-64934" y="1393319"/>
            <a:ext cx="1642816" cy="92333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r"/>
            <a:r>
              <a:rPr lang="en-US" altLang="ko-KR" sz="5400" b="1" dirty="0">
                <a:solidFill>
                  <a:schemeClr val="bg1"/>
                </a:solidFill>
                <a:cs typeface="Arial" panose="020B0604020202020204" pitchFamily="34" charset="0"/>
              </a:rPr>
              <a:t>01</a:t>
            </a:r>
            <a:endParaRPr lang="ko-KR" altLang="en-US" sz="5400" b="1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grpSp>
        <p:nvGrpSpPr>
          <p:cNvPr id="17" name="Group 6"/>
          <p:cNvGrpSpPr/>
          <p:nvPr/>
        </p:nvGrpSpPr>
        <p:grpSpPr>
          <a:xfrm>
            <a:off x="1746205" y="1134110"/>
            <a:ext cx="3731806" cy="1883413"/>
            <a:chOff x="1629279" y="281785"/>
            <a:chExt cx="3731865" cy="1824335"/>
          </a:xfrm>
        </p:grpSpPr>
        <p:sp>
          <p:nvSpPr>
            <p:cNvPr id="18" name="TextBox 17"/>
            <p:cNvSpPr txBox="1"/>
            <p:nvPr/>
          </p:nvSpPr>
          <p:spPr>
            <a:xfrm>
              <a:off x="1629324" y="281785"/>
              <a:ext cx="3488745" cy="447184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GB" altLang="ko-KR" sz="24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Company User </a:t>
              </a:r>
              <a:endParaRPr lang="ko-KR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629327" y="868507"/>
              <a:ext cx="3119026" cy="3279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28600" indent="-228600">
                <a:buFont typeface="Wingdings" panose="05000000000000000000" pitchFamily="2" charset="2"/>
                <a:buChar char="Ø"/>
              </a:pPr>
              <a:r>
                <a:rPr lang="en-US" altLang="ko-KR" sz="1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User Registration</a:t>
              </a:r>
              <a:endParaRPr lang="ko-KR" alt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629326" y="1291318"/>
              <a:ext cx="3731818" cy="3279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28600" indent="-228600">
                <a:buFont typeface="Wingdings" panose="05000000000000000000" pitchFamily="2" charset="2"/>
                <a:buChar char="Ø"/>
              </a:pPr>
              <a:r>
                <a:rPr lang="en-US" altLang="ko-KR" sz="1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Approve, disapprove and reapprove</a:t>
              </a:r>
              <a:endParaRPr lang="ko-KR" alt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629279" y="1778186"/>
              <a:ext cx="3119026" cy="3279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28600" indent="-228600">
                <a:buFont typeface="Wingdings" panose="05000000000000000000" pitchFamily="2" charset="2"/>
                <a:buChar char="Ø"/>
              </a:pPr>
              <a:r>
                <a:rPr lang="en-US" altLang="ko-KR" sz="1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Survey form submits</a:t>
              </a:r>
              <a:endParaRPr lang="ko-KR" alt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4" name="Text Box 3"/>
          <p:cNvSpPr txBox="1"/>
          <p:nvPr/>
        </p:nvSpPr>
        <p:spPr>
          <a:xfrm>
            <a:off x="1746205" y="4232566"/>
            <a:ext cx="6096000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28600" indent="-228600">
              <a:buFont typeface="Wingdings" panose="05000000000000000000" pitchFamily="2" charset="2"/>
              <a:buChar char="Ø"/>
            </a:pPr>
            <a:r>
              <a:rPr lang="en-US" altLang="ko-KR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Payroll System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69728"/>
            <a:ext cx="12192000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5400" dirty="0">
                <a:solidFill>
                  <a:schemeClr val="bg1"/>
                </a:solidFill>
                <a:cs typeface="Arial" panose="020B0604020202020204" pitchFamily="34" charset="0"/>
              </a:rPr>
              <a:t>Function &amp; Usability</a:t>
            </a:r>
            <a:endParaRPr lang="ko-KR" altLang="en-US" sz="54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0" y="909837"/>
            <a:ext cx="7088697" cy="2333975"/>
            <a:chOff x="92876" y="1561197"/>
            <a:chExt cx="5832559" cy="2038464"/>
          </a:xfrm>
        </p:grpSpPr>
        <p:grpSp>
          <p:nvGrpSpPr>
            <p:cNvPr id="5" name="Group 6"/>
            <p:cNvGrpSpPr/>
            <p:nvPr/>
          </p:nvGrpSpPr>
          <p:grpSpPr>
            <a:xfrm>
              <a:off x="1912105" y="1660597"/>
              <a:ext cx="4013330" cy="1939064"/>
              <a:chOff x="1459760" y="611435"/>
              <a:chExt cx="4013330" cy="1939064"/>
            </a:xfrm>
          </p:grpSpPr>
          <p:sp>
            <p:nvSpPr>
              <p:cNvPr id="6" name="TextBox 5"/>
              <p:cNvSpPr txBox="1"/>
              <p:nvPr/>
            </p:nvSpPr>
            <p:spPr>
              <a:xfrm>
                <a:off x="1459760" y="611435"/>
                <a:ext cx="3488745" cy="461665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GB" altLang="ko-KR" sz="24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Admin </a:t>
                </a:r>
                <a:endParaRPr lang="ko-KR" altLang="en-US" sz="24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1629326" y="1037380"/>
                <a:ext cx="3119026" cy="3225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28600" indent="-228600">
                  <a:buFont typeface="Wingdings" panose="05000000000000000000" pitchFamily="2" charset="2"/>
                  <a:buChar char="Ø"/>
                </a:pPr>
                <a:r>
                  <a:rPr lang="en-US" altLang="ko-KR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Analysis chart of the people counts</a:t>
                </a:r>
                <a:endParaRPr lang="ko-KR" altLang="en-US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1553222" y="1570484"/>
                <a:ext cx="3919868" cy="3225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28600" indent="-228600">
                  <a:buFont typeface="Wingdings" panose="05000000000000000000" pitchFamily="2" charset="2"/>
                  <a:buChar char="Ø"/>
                </a:pPr>
                <a:r>
                  <a:rPr lang="en-US" altLang="ko-KR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table showing the respond of the user</a:t>
                </a:r>
                <a:endParaRPr lang="ko-KR" altLang="en-US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1553222" y="2181167"/>
                <a:ext cx="311902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28600" indent="-228600">
                  <a:buFont typeface="Wingdings" panose="05000000000000000000" pitchFamily="2" charset="2"/>
                  <a:buChar char="Ø"/>
                </a:pPr>
                <a:r>
                  <a:rPr lang="en-US" altLang="ko-KR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Login function </a:t>
                </a:r>
                <a:endParaRPr lang="ko-KR" altLang="en-US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9" name="TextBox 8"/>
            <p:cNvSpPr txBox="1"/>
            <p:nvPr/>
          </p:nvSpPr>
          <p:spPr>
            <a:xfrm>
              <a:off x="92876" y="1561197"/>
              <a:ext cx="1912691" cy="806425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r"/>
              <a:r>
                <a:rPr lang="en-US" altLang="ko-KR" sz="5400" b="1" dirty="0">
                  <a:solidFill>
                    <a:schemeClr val="bg1"/>
                  </a:solidFill>
                  <a:cs typeface="Arial" panose="020B0604020202020204" pitchFamily="34" charset="0"/>
                </a:rPr>
                <a:t>02</a:t>
              </a:r>
              <a:endParaRPr lang="ko-KR" altLang="en-US" sz="5400" b="1" dirty="0">
                <a:solidFill>
                  <a:schemeClr val="bg1"/>
                </a:solidFill>
                <a:cs typeface="Arial" panose="020B0604020202020204" pitchFamily="34" charset="0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2324621" y="4138321"/>
            <a:ext cx="5104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Wingdings" panose="05000000000000000000" pitchFamily="2" charset="2"/>
              <a:buChar char="Ø"/>
            </a:pPr>
            <a:r>
              <a:rPr lang="en-US" altLang="ko-K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testimonial video in the admin panel site</a:t>
            </a:r>
            <a:endParaRPr lang="ko-KR" alt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324621" y="3433636"/>
            <a:ext cx="5577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Wingdings" panose="05000000000000000000" pitchFamily="2" charset="2"/>
              <a:buChar char="Ø"/>
            </a:pPr>
            <a:r>
              <a:rPr lang="en-US" altLang="ko-K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unsubscribed feedback form feedback in the panel</a:t>
            </a:r>
            <a:endParaRPr lang="ko-KR" alt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EF5D602-3EEF-BC68-5804-DA45B2E1B72D}"/>
              </a:ext>
            </a:extLst>
          </p:cNvPr>
          <p:cNvSpPr txBox="1"/>
          <p:nvPr/>
        </p:nvSpPr>
        <p:spPr>
          <a:xfrm>
            <a:off x="2324621" y="4745545"/>
            <a:ext cx="3790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Wingdings" panose="05000000000000000000" pitchFamily="2" charset="2"/>
              <a:buChar char="Ø"/>
            </a:pPr>
            <a:r>
              <a:rPr lang="en-US" altLang="ko-K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Logout function </a:t>
            </a:r>
            <a:endParaRPr lang="ko-KR" alt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25"/>
          <p:cNvGrpSpPr/>
          <p:nvPr/>
        </p:nvGrpSpPr>
        <p:grpSpPr>
          <a:xfrm>
            <a:off x="907115" y="1234065"/>
            <a:ext cx="9528790" cy="4069332"/>
            <a:chOff x="1801535" y="-191419"/>
            <a:chExt cx="9528790" cy="1979574"/>
          </a:xfrm>
        </p:grpSpPr>
        <p:grpSp>
          <p:nvGrpSpPr>
            <p:cNvPr id="3" name="Group 6"/>
            <p:cNvGrpSpPr/>
            <p:nvPr/>
          </p:nvGrpSpPr>
          <p:grpSpPr>
            <a:xfrm>
              <a:off x="3351666" y="-68308"/>
              <a:ext cx="7978659" cy="1856463"/>
              <a:chOff x="2899321" y="-1117470"/>
              <a:chExt cx="7978659" cy="1856463"/>
            </a:xfrm>
          </p:grpSpPr>
          <p:sp>
            <p:nvSpPr>
              <p:cNvPr id="5" name="TextBox 4"/>
              <p:cNvSpPr txBox="1"/>
              <p:nvPr/>
            </p:nvSpPr>
            <p:spPr>
              <a:xfrm>
                <a:off x="2899321" y="-1117470"/>
                <a:ext cx="3488745" cy="338554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GB" altLang="ko-KR" sz="1600" b="1" dirty="0">
                    <a:solidFill>
                      <a:schemeClr val="bg1"/>
                    </a:solidFill>
                    <a:cs typeface="Arial" panose="020B0604020202020204" pitchFamily="34" charset="0"/>
                  </a:rPr>
                  <a:t>Worker</a:t>
                </a:r>
                <a:endParaRPr lang="ko-KR" altLang="en-US" sz="1600" b="1" dirty="0">
                  <a:solidFill>
                    <a:schemeClr val="bg1"/>
                  </a:solidFill>
                  <a:cs typeface="Arial" panose="020B0604020202020204" pitchFamily="34" charset="0"/>
                </a:endParaRPr>
              </a:p>
            </p:txBody>
          </p:sp>
          <p:sp>
            <p:nvSpPr>
              <p:cNvPr id="6" name="TextBox 5"/>
              <p:cNvSpPr txBox="1"/>
              <p:nvPr/>
            </p:nvSpPr>
            <p:spPr>
              <a:xfrm>
                <a:off x="2984807" y="-754250"/>
                <a:ext cx="7893173" cy="3144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28600" indent="-228600" algn="just">
                  <a:buFont typeface="Wingdings" panose="05000000000000000000" pitchFamily="2" charset="2"/>
                  <a:buChar char="Ø"/>
                </a:pPr>
                <a:r>
                  <a:rPr lang="en-US" altLang="ko-KR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Upload the survey form for the user can answer the survey form and result show in super admin</a:t>
                </a:r>
                <a:endParaRPr lang="ko-KR" altLang="en-US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2984807" y="-144809"/>
                <a:ext cx="7567193" cy="179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28600" indent="-228600" algn="just">
                  <a:buFont typeface="Wingdings" panose="05000000000000000000" pitchFamily="2" charset="2"/>
                  <a:buChar char="Ø"/>
                </a:pPr>
                <a:r>
                  <a:rPr lang="en-US" altLang="ko-KR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Upload the information of the worker that let the user to approve if they want </a:t>
                </a:r>
                <a:endParaRPr lang="ko-KR" altLang="en-US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2992005" y="424578"/>
                <a:ext cx="7256801" cy="3144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28600" indent="-228600">
                  <a:buFont typeface="Wingdings" panose="05000000000000000000" pitchFamily="2" charset="2"/>
                  <a:buChar char="Ø"/>
                </a:pPr>
                <a:r>
                  <a:rPr lang="en-US" altLang="ko-KR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send notification on sending verification code to email or Gmail for the user to change the password</a:t>
                </a:r>
                <a:endParaRPr lang="ko-KR" altLang="en-US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4" name="TextBox 3"/>
            <p:cNvSpPr txBox="1"/>
            <p:nvPr/>
          </p:nvSpPr>
          <p:spPr>
            <a:xfrm>
              <a:off x="1801535" y="-191419"/>
              <a:ext cx="1642816" cy="92333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r"/>
              <a:r>
                <a:rPr lang="en-US" altLang="ko-KR" sz="5400" b="1" dirty="0">
                  <a:solidFill>
                    <a:schemeClr val="bg1"/>
                  </a:solidFill>
                  <a:cs typeface="Arial" panose="020B0604020202020204" pitchFamily="34" charset="0"/>
                </a:rPr>
                <a:t>03</a:t>
              </a:r>
              <a:endParaRPr lang="ko-KR" altLang="en-US" sz="5400" b="1" dirty="0">
                <a:solidFill>
                  <a:schemeClr val="bg1"/>
                </a:solidFill>
                <a:cs typeface="Arial" panose="020B0604020202020204" pitchFamily="34" charset="0"/>
              </a:endParaRP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0" y="169728"/>
            <a:ext cx="12192000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5400" dirty="0">
                <a:solidFill>
                  <a:schemeClr val="bg1"/>
                </a:solidFill>
                <a:cs typeface="Arial" panose="020B0604020202020204" pitchFamily="34" charset="0"/>
              </a:rPr>
              <a:t>Function &amp; Usability</a:t>
            </a:r>
            <a:endParaRPr lang="ko-KR" altLang="en-US" sz="54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69728"/>
            <a:ext cx="12192000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5400" dirty="0">
                <a:solidFill>
                  <a:schemeClr val="bg1"/>
                </a:solidFill>
                <a:cs typeface="Arial" panose="020B0604020202020204" pitchFamily="34" charset="0"/>
              </a:rPr>
              <a:t>Function &amp; Usability</a:t>
            </a:r>
            <a:endParaRPr lang="ko-KR" altLang="en-US" sz="54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grpSp>
        <p:nvGrpSpPr>
          <p:cNvPr id="3" name="그룹 25"/>
          <p:cNvGrpSpPr/>
          <p:nvPr/>
        </p:nvGrpSpPr>
        <p:grpSpPr>
          <a:xfrm>
            <a:off x="101628" y="1703537"/>
            <a:ext cx="10309110" cy="4546261"/>
            <a:chOff x="1708850" y="-198279"/>
            <a:chExt cx="10309419" cy="1858925"/>
          </a:xfrm>
        </p:grpSpPr>
        <p:grpSp>
          <p:nvGrpSpPr>
            <p:cNvPr id="5" name="Group 6"/>
            <p:cNvGrpSpPr/>
            <p:nvPr/>
          </p:nvGrpSpPr>
          <p:grpSpPr>
            <a:xfrm>
              <a:off x="3041780" y="-104805"/>
              <a:ext cx="8976489" cy="1765451"/>
              <a:chOff x="2589435" y="-1153967"/>
              <a:chExt cx="8976489" cy="1765451"/>
            </a:xfrm>
          </p:grpSpPr>
          <p:sp>
            <p:nvSpPr>
              <p:cNvPr id="6" name="TextBox 4"/>
              <p:cNvSpPr txBox="1"/>
              <p:nvPr/>
            </p:nvSpPr>
            <p:spPr>
              <a:xfrm>
                <a:off x="2899321" y="-1153967"/>
                <a:ext cx="3488745" cy="313103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sz="2400" b="1" dirty="0">
                    <a:solidFill>
                      <a:schemeClr val="bg1"/>
                    </a:solidFill>
                    <a:cs typeface="Arial" panose="020B0604020202020204" pitchFamily="34" charset="0"/>
                  </a:rPr>
                  <a:t>Client_Worker </a:t>
                </a:r>
              </a:p>
            </p:txBody>
          </p:sp>
          <p:sp>
            <p:nvSpPr>
              <p:cNvPr id="7" name="TextBox 5"/>
              <p:cNvSpPr txBox="1"/>
              <p:nvPr/>
            </p:nvSpPr>
            <p:spPr>
              <a:xfrm>
                <a:off x="2589435" y="-754250"/>
                <a:ext cx="8976489" cy="4563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28600" indent="-228600">
                  <a:lnSpc>
                    <a:spcPct val="20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ko-KR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Client worker can login their account to apply the leave, the three leave to let client worker applying , got the sick leave , unpaid leave and time off leave. </a:t>
                </a:r>
              </a:p>
            </p:txBody>
          </p:sp>
          <p:sp>
            <p:nvSpPr>
              <p:cNvPr id="9" name="TextBox 7"/>
              <p:cNvSpPr txBox="1"/>
              <p:nvPr/>
            </p:nvSpPr>
            <p:spPr>
              <a:xfrm>
                <a:off x="2992006" y="424578"/>
                <a:ext cx="3119026" cy="1869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28600" indent="-228600">
                  <a:buFont typeface="Wingdings" panose="05000000000000000000" pitchFamily="2" charset="2"/>
                  <a:buChar char="Ø"/>
                </a:pPr>
                <a:endParaRPr lang="ko-KR" altLang="en-US" sz="1200" dirty="0">
                  <a:solidFill>
                    <a:schemeClr val="bg1"/>
                  </a:solidFill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0" name="TextBox 3"/>
            <p:cNvSpPr txBox="1"/>
            <p:nvPr/>
          </p:nvSpPr>
          <p:spPr>
            <a:xfrm>
              <a:off x="1708850" y="-198279"/>
              <a:ext cx="1642816" cy="625318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r"/>
              <a:r>
                <a:rPr lang="en-US" altLang="ko-KR" sz="5400" b="1" dirty="0">
                  <a:solidFill>
                    <a:schemeClr val="bg1"/>
                  </a:solidFill>
                  <a:cs typeface="Arial" panose="020B0604020202020204" pitchFamily="34" charset="0"/>
                </a:rPr>
                <a:t>04</a:t>
              </a:r>
              <a:endParaRPr lang="ko-KR" altLang="en-US" sz="5400" b="1" dirty="0">
                <a:solidFill>
                  <a:schemeClr val="bg1"/>
                </a:solidFill>
                <a:cs typeface="Arial" panose="020B0604020202020204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129562" y="78544"/>
            <a:ext cx="1185401" cy="118540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111792"/>
            <a:ext cx="12192000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MY" altLang="ko-KR" sz="5400" b="1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Project Scope</a:t>
            </a:r>
            <a:endParaRPr lang="ko-KR" altLang="en-US" sz="5400" b="1" dirty="0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</p:txBody>
      </p:sp>
      <p:grpSp>
        <p:nvGrpSpPr>
          <p:cNvPr id="4" name="Group 6"/>
          <p:cNvGrpSpPr/>
          <p:nvPr/>
        </p:nvGrpSpPr>
        <p:grpSpPr>
          <a:xfrm>
            <a:off x="441098" y="1187268"/>
            <a:ext cx="10733037" cy="3908218"/>
            <a:chOff x="3130699" y="2157804"/>
            <a:chExt cx="7477025" cy="3207327"/>
          </a:xfrm>
        </p:grpSpPr>
        <p:sp>
          <p:nvSpPr>
            <p:cNvPr id="5" name="TextBox 4"/>
            <p:cNvSpPr txBox="1"/>
            <p:nvPr/>
          </p:nvSpPr>
          <p:spPr>
            <a:xfrm>
              <a:off x="3130699" y="2157804"/>
              <a:ext cx="69762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>
                  <a:solidFill>
                    <a:schemeClr val="bg1"/>
                  </a:solidFill>
                  <a:cs typeface="Arial" panose="020B0604020202020204" pitchFamily="34" charset="0"/>
                </a:rPr>
                <a:t>01</a:t>
              </a:r>
              <a:endParaRPr lang="ko-KR" altLang="en-US" sz="3600" b="1" dirty="0">
                <a:solidFill>
                  <a:schemeClr val="bg1"/>
                </a:solidFill>
                <a:cs typeface="Arial" panose="020B0604020202020204" pitchFamily="34" charset="0"/>
              </a:endParaRPr>
            </a:p>
          </p:txBody>
        </p:sp>
        <p:grpSp>
          <p:nvGrpSpPr>
            <p:cNvPr id="6" name="Group 8"/>
            <p:cNvGrpSpPr/>
            <p:nvPr/>
          </p:nvGrpSpPr>
          <p:grpSpPr>
            <a:xfrm>
              <a:off x="3195281" y="2219682"/>
              <a:ext cx="7412443" cy="3145449"/>
              <a:chOff x="1977826" y="995367"/>
              <a:chExt cx="11606136" cy="3145449"/>
            </a:xfrm>
          </p:grpSpPr>
          <p:sp>
            <p:nvSpPr>
              <p:cNvPr id="7" name="TextBox 6"/>
              <p:cNvSpPr txBox="1"/>
              <p:nvPr/>
            </p:nvSpPr>
            <p:spPr>
              <a:xfrm>
                <a:off x="1977826" y="1766558"/>
                <a:ext cx="11606136" cy="23742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altLang="ko-KR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Login Interface: Login the admin information into admin panel</a:t>
                </a:r>
              </a:p>
              <a:p>
                <a:pPr algn="just"/>
                <a:endParaRPr lang="en-US" altLang="ko-KR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/>
                <a:r>
                  <a:rPr lang="en-US" altLang="ko-KR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Admin panel: Have the result after the company submitted</a:t>
                </a:r>
              </a:p>
              <a:p>
                <a:pPr algn="just"/>
                <a:r>
                  <a:rPr lang="en-US" altLang="ko-KR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  <a:p>
                <a:pPr algn="just"/>
                <a:r>
                  <a:rPr lang="en-US" altLang="ko-KR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Admin home: Have the graph show the status of it and the testimonials video to view </a:t>
                </a:r>
              </a:p>
              <a:p>
                <a:pPr algn="just"/>
                <a:endParaRPr lang="en-US" altLang="ko-KR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/>
                <a:r>
                  <a:rPr lang="en-US" altLang="ko-KR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Admin home unsubscribed: Show the feedback result after unsubscribed </a:t>
                </a:r>
              </a:p>
              <a:p>
                <a:pPr algn="just"/>
                <a:endParaRPr lang="en-US" altLang="ko-KR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/>
                <a:r>
                  <a:rPr lang="en-US" altLang="ko-KR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Admin Panel  : Got the table to display about the system user, worker , and worker status info table </a:t>
                </a:r>
              </a:p>
              <a:p>
                <a:pPr algn="just"/>
                <a:endParaRPr lang="en-US" altLang="ko-KR" sz="2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2593856" y="995367"/>
                <a:ext cx="325399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4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Admin</a:t>
                </a:r>
                <a:endParaRPr lang="ko-KR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Our Team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529571" y="4290157"/>
            <a:ext cx="19100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anose="020B0604020202020204" pitchFamily="34" charset="0"/>
              </a:rPr>
              <a:t>Centrick Lo Yew Chung </a:t>
            </a:r>
            <a:endParaRPr lang="ko-KR" altLang="en-US" sz="1400" b="1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213606" y="4290157"/>
            <a:ext cx="17604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anose="020B0604020202020204" pitchFamily="34" charset="0"/>
              </a:rPr>
              <a:t>T</a:t>
            </a:r>
            <a:r>
              <a:rPr lang="en-MY" altLang="ko-KR" sz="1400" b="1" dirty="0">
                <a:solidFill>
                  <a:schemeClr val="bg1"/>
                </a:solidFill>
                <a:cs typeface="Arial" panose="020B0604020202020204" pitchFamily="34" charset="0"/>
              </a:rPr>
              <a:t>eh Jun </a:t>
            </a:r>
            <a:r>
              <a:rPr lang="en-MY" altLang="ko-KR" sz="1400" b="1" dirty="0" err="1">
                <a:solidFill>
                  <a:schemeClr val="bg1"/>
                </a:solidFill>
                <a:cs typeface="Arial" panose="020B0604020202020204" pitchFamily="34" charset="0"/>
              </a:rPr>
              <a:t>Keat</a:t>
            </a:r>
            <a:endParaRPr lang="ko-KR" altLang="en-US" sz="1400" b="1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788145" y="4290157"/>
            <a:ext cx="17604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altLang="ko-KR" sz="1400" b="1" dirty="0">
                <a:solidFill>
                  <a:schemeClr val="bg1"/>
                </a:solidFill>
                <a:cs typeface="Arial" panose="020B0604020202020204" pitchFamily="34" charset="0"/>
              </a:rPr>
              <a:t>Loke Wei Jian</a:t>
            </a:r>
            <a:endParaRPr lang="ko-KR" altLang="en-US" sz="1400" b="1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643447" y="5842129"/>
            <a:ext cx="890072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MY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WE Hope this system would be a lot of help to this community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643447" y="5276825"/>
            <a:ext cx="8900728" cy="36593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altLang="ko-KR" sz="2400" dirty="0">
                <a:solidFill>
                  <a:schemeClr val="accent1"/>
                </a:solidFill>
                <a:cs typeface="Arial" panose="020B0604020202020204" pitchFamily="34" charset="0"/>
              </a:rPr>
              <a:t>We Are Doing The System Of HR Consultancy &amp; Services</a:t>
            </a:r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92" r="7392"/>
          <a:stretch>
            <a:fillRect/>
          </a:stretch>
        </p:blipFill>
        <p:spPr>
          <a:xfrm>
            <a:off x="1643447" y="1995325"/>
            <a:ext cx="1608673" cy="2125268"/>
          </a:xfrm>
        </p:spPr>
      </p:pic>
      <p:pic>
        <p:nvPicPr>
          <p:cNvPr id="16" name="Picture Placeholder 15"/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8" b="458"/>
          <a:stretch>
            <a:fillRect/>
          </a:stretch>
        </p:blipFill>
        <p:spPr>
          <a:xfrm>
            <a:off x="5224110" y="1995324"/>
            <a:ext cx="1608673" cy="2125269"/>
          </a:xfrm>
          <a:prstGeom prst="rect">
            <a:avLst/>
          </a:prstGeom>
        </p:spPr>
      </p:pic>
      <p:pic>
        <p:nvPicPr>
          <p:cNvPr id="17" name="Picture Placeholder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2" r="2692"/>
          <a:stretch>
            <a:fillRect/>
          </a:stretch>
        </p:blipFill>
        <p:spPr>
          <a:xfrm>
            <a:off x="8864013" y="1911746"/>
            <a:ext cx="1608673" cy="212526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3" name="TextBox 2"/>
          <p:cNvSpPr txBox="1"/>
          <p:nvPr/>
        </p:nvSpPr>
        <p:spPr>
          <a:xfrm>
            <a:off x="11576808" y="6325299"/>
            <a:ext cx="10318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  <a:endParaRPr lang="en-MY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111792"/>
            <a:ext cx="12192000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MY" altLang="ko-KR" sz="5400" b="1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Project Scope</a:t>
            </a:r>
            <a:endParaRPr lang="ko-KR" altLang="en-US" sz="5400" b="1" dirty="0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</p:txBody>
      </p:sp>
      <p:grpSp>
        <p:nvGrpSpPr>
          <p:cNvPr id="19" name="Group 11"/>
          <p:cNvGrpSpPr/>
          <p:nvPr/>
        </p:nvGrpSpPr>
        <p:grpSpPr>
          <a:xfrm>
            <a:off x="746621" y="1292261"/>
            <a:ext cx="8204431" cy="4580033"/>
            <a:chOff x="5313241" y="2120549"/>
            <a:chExt cx="3304317" cy="3122594"/>
          </a:xfrm>
        </p:grpSpPr>
        <p:grpSp>
          <p:nvGrpSpPr>
            <p:cNvPr id="20" name="Group 12"/>
            <p:cNvGrpSpPr/>
            <p:nvPr/>
          </p:nvGrpSpPr>
          <p:grpSpPr>
            <a:xfrm>
              <a:off x="5313241" y="2196900"/>
              <a:ext cx="3304317" cy="3046243"/>
              <a:chOff x="-681568" y="972585"/>
              <a:chExt cx="5173781" cy="3046243"/>
            </a:xfrm>
          </p:grpSpPr>
          <p:sp>
            <p:nvSpPr>
              <p:cNvPr id="22" name="TextBox 21"/>
              <p:cNvSpPr txBox="1"/>
              <p:nvPr/>
            </p:nvSpPr>
            <p:spPr>
              <a:xfrm>
                <a:off x="-681568" y="1569802"/>
                <a:ext cx="5173781" cy="2449026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r>
                  <a:rPr lang="en-US" altLang="ko-KR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Login Interface: Login the worker information into worker panel</a:t>
                </a:r>
              </a:p>
              <a:p>
                <a:endParaRPr lang="en-US" altLang="ko-KR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ko-KR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Upload worker: Upload the worker information for the user to approve or disapprove</a:t>
                </a:r>
              </a:p>
              <a:p>
                <a:endParaRPr lang="en-US" altLang="ko-KR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ko-KR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Upload survey: Upload the survey form for the user to answer </a:t>
                </a:r>
              </a:p>
              <a:p>
                <a:endParaRPr lang="en-US" altLang="ko-KR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ko-KR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Logout function: logout to the front page and ready for next login </a:t>
                </a:r>
              </a:p>
              <a:p>
                <a:endParaRPr lang="en-US" altLang="ko-KR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ko-KR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Help Client to register their worker infomation to let the client worker login </a:t>
                </a:r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-185191" y="972585"/>
                <a:ext cx="3253999" cy="3817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4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Worker</a:t>
                </a:r>
                <a:endParaRPr lang="ko-KR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21" name="TextBox 20"/>
            <p:cNvSpPr txBox="1"/>
            <p:nvPr/>
          </p:nvSpPr>
          <p:spPr>
            <a:xfrm>
              <a:off x="5384193" y="2120549"/>
              <a:ext cx="492135" cy="5344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>
                  <a:solidFill>
                    <a:schemeClr val="bg1"/>
                  </a:solidFill>
                  <a:cs typeface="Arial" panose="020B0604020202020204" pitchFamily="34" charset="0"/>
                </a:rPr>
                <a:t>02</a:t>
              </a:r>
              <a:endParaRPr lang="ko-KR" altLang="en-US" sz="3600" b="1" dirty="0">
                <a:solidFill>
                  <a:schemeClr val="bg1"/>
                </a:solidFill>
                <a:cs typeface="Arial" panose="020B0604020202020204" pitchFamily="34" charset="0"/>
              </a:endParaRPr>
            </a:p>
          </p:txBody>
        </p:sp>
      </p:grpSp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129562" y="78544"/>
            <a:ext cx="1185401" cy="1185401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545284" y="951293"/>
            <a:ext cx="11383862" cy="5396815"/>
            <a:chOff x="3655376" y="1831826"/>
            <a:chExt cx="5643167" cy="5396815"/>
          </a:xfrm>
        </p:grpSpPr>
        <p:grpSp>
          <p:nvGrpSpPr>
            <p:cNvPr id="3" name="Group 2"/>
            <p:cNvGrpSpPr/>
            <p:nvPr/>
          </p:nvGrpSpPr>
          <p:grpSpPr>
            <a:xfrm>
              <a:off x="3655376" y="1990225"/>
              <a:ext cx="5643167" cy="5238416"/>
              <a:chOff x="-289585" y="765910"/>
              <a:chExt cx="8835867" cy="5238416"/>
            </a:xfrm>
          </p:grpSpPr>
          <p:sp>
            <p:nvSpPr>
              <p:cNvPr id="5" name="TextBox 4"/>
              <p:cNvSpPr txBox="1"/>
              <p:nvPr/>
            </p:nvSpPr>
            <p:spPr>
              <a:xfrm>
                <a:off x="-289585" y="1264567"/>
                <a:ext cx="8835867" cy="47397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Company Registration: Create registration information for login</a:t>
                </a:r>
              </a:p>
              <a:p>
                <a:endParaRPr lang="en-US" altLang="ko-KR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ko-KR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User Login: Login the company information to the user index</a:t>
                </a:r>
              </a:p>
              <a:p>
                <a:endParaRPr lang="en-US" altLang="ko-KR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ko-KR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Unsubscribe button: when pressed the unsubscribed then it will come out a feedback form and show the feedback form for the user to feedback and delete the user information</a:t>
                </a:r>
              </a:p>
              <a:p>
                <a:endParaRPr lang="en-US" altLang="ko-KR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ko-KR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Upload or change the profile picture: Change the profile picture or insert the profile picture</a:t>
                </a:r>
              </a:p>
              <a:p>
                <a:endParaRPr lang="en-US" altLang="ko-KR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ko-KR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User Dashboard: Show the uploaded worker for them to approve or disapprove or reapprove</a:t>
                </a:r>
              </a:p>
              <a:p>
                <a:endParaRPr lang="en-US" altLang="ko-KR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ko-KR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User Dashboard: Show the Survey form for the user to answer and submit and transform into pdf.</a:t>
                </a:r>
              </a:p>
              <a:p>
                <a:endParaRPr lang="en-US" altLang="ko-KR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ko-KR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Logout function: logout to the login page and ready for next login </a:t>
                </a:r>
              </a:p>
              <a:p>
                <a:endParaRPr lang="en-US" altLang="ko-KR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ko-KR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Got the payroll System to help user count the worker salary and the  automatic </a:t>
                </a:r>
                <a:r>
                  <a:rPr lang="en-US" altLang="zh-CN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subtract the EPF and SOSO  </a:t>
                </a:r>
                <a:endParaRPr lang="en-US" altLang="ko-KR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ko-KR" sz="1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" name="TextBox 5"/>
              <p:cNvSpPr txBox="1"/>
              <p:nvPr/>
            </p:nvSpPr>
            <p:spPr>
              <a:xfrm>
                <a:off x="175234" y="765910"/>
                <a:ext cx="325399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4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Company User</a:t>
                </a:r>
                <a:endParaRPr lang="ko-KR" altLang="en-US" sz="2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4" name="TextBox 3"/>
            <p:cNvSpPr txBox="1"/>
            <p:nvPr/>
          </p:nvSpPr>
          <p:spPr>
            <a:xfrm>
              <a:off x="3655376" y="1831826"/>
              <a:ext cx="65274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>
                  <a:solidFill>
                    <a:schemeClr val="bg1"/>
                  </a:solidFill>
                  <a:cs typeface="Arial" panose="020B0604020202020204" pitchFamily="34" charset="0"/>
                </a:rPr>
                <a:t>03</a:t>
              </a:r>
              <a:endParaRPr lang="ko-KR" altLang="en-US" sz="3600" b="1" dirty="0">
                <a:solidFill>
                  <a:schemeClr val="bg1"/>
                </a:solidFill>
                <a:cs typeface="Arial" panose="020B0604020202020204" pitchFamily="34" charset="0"/>
              </a:endParaRP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-8389" y="111792"/>
            <a:ext cx="12192000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MY" altLang="ko-KR" sz="5400" b="1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Project Scope</a:t>
            </a:r>
            <a:endParaRPr lang="ko-KR" altLang="en-US" sz="5400" b="1" dirty="0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263786" y="-157438"/>
            <a:ext cx="1185401" cy="1185401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378A433-8552-9D36-59DF-D934A2072965}"/>
              </a:ext>
            </a:extLst>
          </p:cNvPr>
          <p:cNvSpPr txBox="1"/>
          <p:nvPr/>
        </p:nvSpPr>
        <p:spPr>
          <a:xfrm>
            <a:off x="0" y="209579"/>
            <a:ext cx="12192000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MY" altLang="ko-KR" sz="5400" b="1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Project Scope</a:t>
            </a:r>
            <a:endParaRPr lang="ko-KR" altLang="en-US" sz="5400" b="1" dirty="0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1970EE9-F349-3024-F5A5-5875229EF9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121173" y="78544"/>
            <a:ext cx="1185401" cy="118540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88CE35A-9D78-2676-983C-D7A0793BD38D}"/>
              </a:ext>
            </a:extLst>
          </p:cNvPr>
          <p:cNvSpPr txBox="1"/>
          <p:nvPr/>
        </p:nvSpPr>
        <p:spPr>
          <a:xfrm>
            <a:off x="1034866" y="1301825"/>
            <a:ext cx="62581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04</a:t>
            </a: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MY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BAAC8D-E7C6-6B9A-ADC7-76AB9EB44600}"/>
              </a:ext>
            </a:extLst>
          </p:cNvPr>
          <p:cNvSpPr txBox="1"/>
          <p:nvPr/>
        </p:nvSpPr>
        <p:spPr>
          <a:xfrm>
            <a:off x="855677" y="2220929"/>
            <a:ext cx="9446004" cy="4093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Company User Login: Login the username and password to the dashboard and logout function </a:t>
            </a:r>
          </a:p>
          <a:p>
            <a:endParaRPr lang="en-US" altLang="ko-K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Leave system : got the sick leave , unpaid leave and time off leave </a:t>
            </a:r>
          </a:p>
          <a:p>
            <a:endParaRPr lang="en-US" altLang="ko-K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View leave history :  got the table to display the leave history </a:t>
            </a:r>
          </a:p>
          <a:p>
            <a:endParaRPr lang="en-US" altLang="ko-K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ko-K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ko-K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ko-K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ko-K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ko-K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462985-BD2D-3BB8-4FC0-E8E2CA970809}"/>
              </a:ext>
            </a:extLst>
          </p:cNvPr>
          <p:cNvSpPr txBox="1"/>
          <p:nvPr/>
        </p:nvSpPr>
        <p:spPr>
          <a:xfrm>
            <a:off x="1807725" y="1458400"/>
            <a:ext cx="41923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Company User Worker</a:t>
            </a:r>
            <a:endParaRPr lang="ko-KR" altLang="en-US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80098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-2367222" y="330528"/>
            <a:ext cx="8375800" cy="19389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MY" altLang="ko-KR" sz="6000" dirty="0">
                <a:solidFill>
                  <a:schemeClr val="bg1"/>
                </a:solidFill>
                <a:cs typeface="Arial" panose="020B0604020202020204" pitchFamily="34" charset="0"/>
              </a:rPr>
              <a:t>Admin </a:t>
            </a:r>
          </a:p>
          <a:p>
            <a:pPr algn="ctr"/>
            <a:r>
              <a:rPr lang="en-MY" altLang="ko-KR" sz="6000" dirty="0">
                <a:solidFill>
                  <a:schemeClr val="bg1"/>
                </a:solidFill>
                <a:cs typeface="Arial" panose="020B0604020202020204" pitchFamily="34" charset="0"/>
              </a:rPr>
              <a:t>					 Flowchart</a:t>
            </a:r>
            <a:endParaRPr lang="ko-KR" altLang="en-US" sz="60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F2BAD3-E857-A1A3-A5F7-FCE115FA79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08578" y="1331311"/>
            <a:ext cx="5734050" cy="4436917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15415" y="583713"/>
            <a:ext cx="9135317" cy="19389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altLang="ko-KR" sz="4000" dirty="0" err="1">
                <a:solidFill>
                  <a:schemeClr val="bg1"/>
                </a:solidFill>
                <a:cs typeface="Arial" panose="020B0604020202020204" pitchFamily="34" charset="0"/>
              </a:rPr>
              <a:t>Compan</a:t>
            </a:r>
            <a:r>
              <a:rPr lang="en-US" altLang="zh-CN" sz="4000" dirty="0">
                <a:solidFill>
                  <a:schemeClr val="bg1"/>
                </a:solidFill>
                <a:cs typeface="Arial" panose="020B0604020202020204" pitchFamily="34" charset="0"/>
              </a:rPr>
              <a:t>y</a:t>
            </a:r>
            <a:r>
              <a:rPr lang="en-MY" altLang="ko-KR" sz="4000" dirty="0">
                <a:solidFill>
                  <a:schemeClr val="bg1"/>
                </a:solidFill>
                <a:cs typeface="Arial" panose="020B0604020202020204" pitchFamily="34" charset="0"/>
              </a:rPr>
              <a:t> </a:t>
            </a:r>
          </a:p>
          <a:p>
            <a:r>
              <a:rPr lang="en-MY" altLang="ko-KR" sz="4000" dirty="0">
                <a:solidFill>
                  <a:schemeClr val="bg1"/>
                </a:solidFill>
                <a:cs typeface="Arial" panose="020B0604020202020204" pitchFamily="34" charset="0"/>
              </a:rPr>
              <a:t>U</a:t>
            </a:r>
            <a:r>
              <a:rPr lang="en-US" altLang="zh-CN" sz="4000" dirty="0">
                <a:solidFill>
                  <a:schemeClr val="bg1"/>
                </a:solidFill>
                <a:cs typeface="Arial" panose="020B0604020202020204" pitchFamily="34" charset="0"/>
              </a:rPr>
              <a:t>ser</a:t>
            </a:r>
          </a:p>
          <a:p>
            <a:r>
              <a:rPr lang="en-MY" altLang="ko-KR" sz="4000" dirty="0">
                <a:solidFill>
                  <a:schemeClr val="bg1"/>
                </a:solidFill>
                <a:cs typeface="Arial" panose="020B0604020202020204" pitchFamily="34" charset="0"/>
              </a:rPr>
              <a:t>Flowchart</a:t>
            </a:r>
            <a:endParaRPr lang="ko-KR" altLang="en-US" sz="40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DFE706-5CD2-A746-1B07-FD394D525D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4130" y="342632"/>
            <a:ext cx="7102455" cy="617273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-4497945" y="382012"/>
            <a:ext cx="11985674" cy="304698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MY" altLang="ko-KR" sz="4800" dirty="0">
                <a:solidFill>
                  <a:schemeClr val="bg1"/>
                </a:solidFill>
                <a:cs typeface="Arial" panose="020B0604020202020204" pitchFamily="34" charset="0"/>
              </a:rPr>
              <a:t>Company </a:t>
            </a:r>
          </a:p>
          <a:p>
            <a:pPr algn="ctr"/>
            <a:r>
              <a:rPr lang="en-MY" altLang="ko-KR" sz="4800" dirty="0">
                <a:solidFill>
                  <a:schemeClr val="bg1"/>
                </a:solidFill>
                <a:cs typeface="Arial" panose="020B0604020202020204" pitchFamily="34" charset="0"/>
              </a:rPr>
              <a:t>            User </a:t>
            </a:r>
          </a:p>
          <a:p>
            <a:pPr algn="ctr"/>
            <a:r>
              <a:rPr lang="en-MY" altLang="ko-KR" sz="4800" dirty="0">
                <a:solidFill>
                  <a:schemeClr val="bg1"/>
                </a:solidFill>
                <a:cs typeface="Arial" panose="020B0604020202020204" pitchFamily="34" charset="0"/>
              </a:rPr>
              <a:t>                       Worker</a:t>
            </a:r>
          </a:p>
          <a:p>
            <a:pPr algn="ctr"/>
            <a:r>
              <a:rPr lang="en-MY" altLang="ko-KR" sz="4800" dirty="0">
                <a:solidFill>
                  <a:schemeClr val="bg1"/>
                </a:solidFill>
                <a:cs typeface="Arial" panose="020B0604020202020204" pitchFamily="34" charset="0"/>
              </a:rPr>
              <a:t>					           Flowchart</a:t>
            </a:r>
            <a:endParaRPr lang="ko-KR" altLang="en-US" sz="48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43600" y="322612"/>
            <a:ext cx="5804787" cy="6043849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-2729531" y="371631"/>
            <a:ext cx="8375800" cy="19389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MY" altLang="ko-KR" sz="6000" dirty="0">
                <a:solidFill>
                  <a:schemeClr val="bg1"/>
                </a:solidFill>
                <a:cs typeface="Arial" panose="020B0604020202020204" pitchFamily="34" charset="0"/>
              </a:rPr>
              <a:t>Worker</a:t>
            </a:r>
          </a:p>
          <a:p>
            <a:pPr algn="ctr"/>
            <a:r>
              <a:rPr lang="en-MY" altLang="ko-KR" sz="6000" dirty="0">
                <a:solidFill>
                  <a:schemeClr val="bg1"/>
                </a:solidFill>
                <a:cs typeface="Arial" panose="020B0604020202020204" pitchFamily="34" charset="0"/>
              </a:rPr>
              <a:t>					 Flowchart</a:t>
            </a:r>
            <a:endParaRPr lang="ko-KR" altLang="en-US" sz="60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68023" y="877977"/>
            <a:ext cx="6217727" cy="53848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3653" y="0"/>
            <a:ext cx="1666403" cy="166640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22947" y="492306"/>
            <a:ext cx="12192000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MY" altLang="ko-KR" sz="5400" b="1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Gantt Chart </a:t>
            </a:r>
            <a:r>
              <a:rPr lang="en-MY" altLang="ko-KR" sz="3200" b="1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(execute)</a:t>
            </a:r>
            <a:endParaRPr lang="ko-KR" altLang="en-US" sz="5400" b="1" dirty="0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618" y="1762916"/>
            <a:ext cx="10550236" cy="4663763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3653" y="0"/>
            <a:ext cx="1666403" cy="166640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22947" y="492306"/>
            <a:ext cx="12192000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MY" altLang="ko-KR" sz="5400" b="1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Gantt Chart </a:t>
            </a:r>
            <a:r>
              <a:rPr lang="en-MY" altLang="ko-KR" sz="3200" b="1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(execute)</a:t>
            </a:r>
            <a:endParaRPr lang="ko-KR" altLang="en-US" sz="5400" b="1" dirty="0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352" y="1666403"/>
            <a:ext cx="10394831" cy="4601551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3653" y="0"/>
            <a:ext cx="1666403" cy="166640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22947" y="492306"/>
            <a:ext cx="12192000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MY" altLang="ko-KR" sz="5400" b="1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Gantt Chart </a:t>
            </a:r>
            <a:r>
              <a:rPr lang="en-MY" altLang="ko-KR" sz="3200" b="1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(execute)</a:t>
            </a:r>
            <a:endParaRPr lang="ko-KR" altLang="en-US" sz="5400" b="1" dirty="0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468" y="2239815"/>
            <a:ext cx="11131064" cy="320064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/>
        </p:nvSpPr>
        <p:spPr>
          <a:xfrm>
            <a:off x="151002" y="480315"/>
            <a:ext cx="11889995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MY" altLang="ko-KR" sz="4800" b="1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Content</a:t>
            </a:r>
            <a:endParaRPr lang="ko-KR" altLang="en-US" sz="4800" b="1" dirty="0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17" name="Text Box 16"/>
          <p:cNvSpPr txBox="1"/>
          <p:nvPr/>
        </p:nvSpPr>
        <p:spPr>
          <a:xfrm>
            <a:off x="982980" y="1490725"/>
            <a:ext cx="10380345" cy="4886960"/>
          </a:xfrm>
          <a:prstGeom prst="rect">
            <a:avLst/>
          </a:prstGeom>
          <a:noFill/>
        </p:spPr>
        <p:txBody>
          <a:bodyPr wrap="square" numCol="2" rtlCol="0">
            <a:no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Cover Page    ----------------- 1</a:t>
            </a:r>
          </a:p>
          <a:p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Our Team --------------------- 2</a:t>
            </a:r>
          </a:p>
          <a:p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Content ------------------------3</a:t>
            </a:r>
          </a:p>
          <a:p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 -------------------4</a:t>
            </a:r>
          </a:p>
          <a:p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Problem Statement-----------5-9</a:t>
            </a:r>
          </a:p>
          <a:p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Objectives ---------------------10-14</a:t>
            </a:r>
          </a:p>
          <a:p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Function &amp; Usability ----------15-18</a:t>
            </a:r>
          </a:p>
          <a:p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Project Scope -------------------19-22</a:t>
            </a:r>
          </a:p>
          <a:p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Flowchart -----------------------23-26</a:t>
            </a:r>
          </a:p>
          <a:p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Gantt Chart----------------------27-29</a:t>
            </a:r>
          </a:p>
          <a:p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Demonstration------------------30</a:t>
            </a:r>
          </a:p>
          <a:p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Conclusions---------------------31</a:t>
            </a:r>
          </a:p>
          <a:p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QNA-------------------------------32                                                      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-</a:t>
            </a:r>
          </a:p>
        </p:txBody>
      </p:sp>
      <p:sp>
        <p:nvSpPr>
          <p:cNvPr id="18" name="Text Box 17"/>
          <p:cNvSpPr txBox="1"/>
          <p:nvPr/>
        </p:nvSpPr>
        <p:spPr>
          <a:xfrm>
            <a:off x="11363325" y="639572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3</a:t>
            </a:r>
          </a:p>
        </p:txBody>
      </p:sp>
      <p:sp>
        <p:nvSpPr>
          <p:cNvPr id="19" name="Text Box 18"/>
          <p:cNvSpPr txBox="1"/>
          <p:nvPr/>
        </p:nvSpPr>
        <p:spPr>
          <a:xfrm>
            <a:off x="7592695" y="583565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877424" y="2399251"/>
            <a:ext cx="9026554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0" dirty="0">
                <a:solidFill>
                  <a:schemeClr val="bg1"/>
                </a:solidFill>
              </a:rPr>
              <a:t>Demonstration</a:t>
            </a:r>
            <a:endParaRPr lang="en-MY" sz="8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-3877932" y="1326156"/>
            <a:ext cx="12192000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latin typeface="Aptos Display" panose="020B0004020202020204" pitchFamily="34" charset="0"/>
                <a:cs typeface="Arial" panose="020B0604020202020204" pitchFamily="34" charset="0"/>
              </a:rPr>
              <a:t>C</a:t>
            </a:r>
            <a:r>
              <a:rPr lang="en-MY" altLang="ko-KR" sz="4400" b="1" dirty="0" err="1">
                <a:solidFill>
                  <a:schemeClr val="bg1"/>
                </a:solidFill>
                <a:latin typeface="Aptos Display" panose="020B0004020202020204" pitchFamily="34" charset="0"/>
                <a:cs typeface="Arial" panose="020B0604020202020204" pitchFamily="34" charset="0"/>
              </a:rPr>
              <a:t>onclusion</a:t>
            </a:r>
            <a:endParaRPr lang="ko-KR" altLang="en-US" sz="4400" b="1" dirty="0">
              <a:solidFill>
                <a:schemeClr val="bg1"/>
              </a:solidFill>
              <a:latin typeface="Aptos Display" panose="020B00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22656"/>
            <a:ext cx="5111151" cy="340743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68322" y="2415397"/>
            <a:ext cx="10304477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Strategic Alignment: The proposed HR </a:t>
            </a:r>
          </a:p>
          <a:p>
            <a:pPr algn="just"/>
            <a:r>
              <a:rPr lang="en-US" altLang="ko-K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outsourcing system strategically aligns with </a:t>
            </a:r>
          </a:p>
          <a:p>
            <a:pPr algn="just"/>
            <a:r>
              <a:rPr lang="en-US" altLang="ko-K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the complexities of contemporary business challenges </a:t>
            </a:r>
          </a:p>
          <a:p>
            <a:pPr algn="just"/>
            <a:r>
              <a:rPr lang="en-US" altLang="ko-K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in 2023.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Holistic Success: Acknowledges that success extends beyond core operations, emphasizing the pivotal role of human capital management.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Tailored Solutions: Tailored for companies lacking internal HR departments, offering tangible solutions to enhance workforce dynamics, prioritize well-being, and fortify resilience.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Call to Action: Embrace the transformative potential of HR outsourcing for a future-ready and thriving organizational journey.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E9356CB-4971-124A-A476-8E1DED976642}"/>
              </a:ext>
            </a:extLst>
          </p:cNvPr>
          <p:cNvSpPr txBox="1"/>
          <p:nvPr/>
        </p:nvSpPr>
        <p:spPr>
          <a:xfrm>
            <a:off x="2955931" y="1558347"/>
            <a:ext cx="8604098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900" dirty="0">
                <a:solidFill>
                  <a:schemeClr val="accent1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QNA</a:t>
            </a:r>
            <a:endParaRPr lang="en-MY" sz="19900" dirty="0">
              <a:solidFill>
                <a:schemeClr val="accent1">
                  <a:lumMod val="40000"/>
                  <a:lumOff val="6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53739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" y="2163349"/>
            <a:ext cx="12191999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/>
                </a:solidFill>
                <a:cs typeface="Arial" panose="020B0604020202020204" pitchFamily="34" charset="0"/>
              </a:rPr>
              <a:t>THANK YOU</a:t>
            </a:r>
            <a:endParaRPr lang="ko-KR" altLang="en-US" sz="60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7112" y="3489161"/>
            <a:ext cx="12191852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865" dirty="0">
                <a:solidFill>
                  <a:schemeClr val="bg1"/>
                </a:solidFill>
                <a:cs typeface="Arial" panose="020B0604020202020204" pitchFamily="34" charset="0"/>
              </a:rPr>
              <a:t>Have a nice day</a:t>
            </a:r>
            <a:endParaRPr lang="ko-KR" altLang="en-US" sz="1865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68610" y="435992"/>
            <a:ext cx="4232038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b="1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Introduction</a:t>
            </a:r>
            <a:endParaRPr lang="ko-KR" altLang="en-US" sz="5400" b="1" dirty="0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249660" y="2502222"/>
            <a:ext cx="9295002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b="0" i="0" dirty="0">
                <a:solidFill>
                  <a:srgbClr val="ECECF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 the dynamic business landscape of 2023, where challenges abound and organizational success is diverse, deficiencies in management structures often eclipse core operational strengths. This PowerPoint advocates for a dedicated Human Resources (HR) outsourcing system, specifically tailored for companies lacking an internal HR department. </a:t>
            </a:r>
          </a:p>
          <a:p>
            <a:pPr algn="just"/>
            <a:endParaRPr lang="en-US" sz="2000" b="0" i="0" dirty="0">
              <a:solidFill>
                <a:srgbClr val="ECECF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000" b="0" i="0" dirty="0">
                <a:solidFill>
                  <a:srgbClr val="ECECF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By prioritizing optimized workforce dynamics, employee well-being, and organizational resilience, this initiative seeks to address root causes of dilemmas. Through professional HR services, organizations can fortify operational foundations, fostering a thriving and resilient organizational culture.</a:t>
            </a:r>
            <a:endParaRPr lang="ko-KR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Freeform: Shape 4"/>
          <p:cNvSpPr/>
          <p:nvPr/>
        </p:nvSpPr>
        <p:spPr>
          <a:xfrm>
            <a:off x="511223" y="2328360"/>
            <a:ext cx="562568" cy="314171"/>
          </a:xfrm>
          <a:custGeom>
            <a:avLst/>
            <a:gdLst/>
            <a:ahLst/>
            <a:cxnLst/>
            <a:rect l="l" t="t" r="r" b="b"/>
            <a:pathLst>
              <a:path w="152069" h="140643">
                <a:moveTo>
                  <a:pt x="139177" y="0"/>
                </a:moveTo>
                <a:lnTo>
                  <a:pt x="152069" y="20510"/>
                </a:lnTo>
                <a:cubicBezTo>
                  <a:pt x="141326" y="25003"/>
                  <a:pt x="133415" y="31693"/>
                  <a:pt x="128336" y="40581"/>
                </a:cubicBezTo>
                <a:cubicBezTo>
                  <a:pt x="123257" y="49469"/>
                  <a:pt x="120425" y="62410"/>
                  <a:pt x="119839" y="79404"/>
                </a:cubicBezTo>
                <a:lnTo>
                  <a:pt x="147381" y="79404"/>
                </a:lnTo>
                <a:lnTo>
                  <a:pt x="147381" y="140643"/>
                </a:lnTo>
                <a:lnTo>
                  <a:pt x="90831" y="140643"/>
                </a:lnTo>
                <a:lnTo>
                  <a:pt x="90831" y="92297"/>
                </a:lnTo>
                <a:cubicBezTo>
                  <a:pt x="90831" y="66122"/>
                  <a:pt x="93957" y="47174"/>
                  <a:pt x="100207" y="35454"/>
                </a:cubicBezTo>
                <a:cubicBezTo>
                  <a:pt x="108412" y="19827"/>
                  <a:pt x="121401" y="8009"/>
                  <a:pt x="139177" y="0"/>
                </a:cubicBezTo>
                <a:close/>
                <a:moveTo>
                  <a:pt x="48345" y="0"/>
                </a:moveTo>
                <a:lnTo>
                  <a:pt x="61238" y="20510"/>
                </a:lnTo>
                <a:cubicBezTo>
                  <a:pt x="50494" y="25003"/>
                  <a:pt x="42583" y="31693"/>
                  <a:pt x="37504" y="40581"/>
                </a:cubicBezTo>
                <a:cubicBezTo>
                  <a:pt x="32425" y="49469"/>
                  <a:pt x="29593" y="62410"/>
                  <a:pt x="29007" y="79404"/>
                </a:cubicBezTo>
                <a:lnTo>
                  <a:pt x="56550" y="79404"/>
                </a:lnTo>
                <a:lnTo>
                  <a:pt x="56550" y="140643"/>
                </a:lnTo>
                <a:lnTo>
                  <a:pt x="0" y="140643"/>
                </a:lnTo>
                <a:lnTo>
                  <a:pt x="0" y="92297"/>
                </a:lnTo>
                <a:cubicBezTo>
                  <a:pt x="0" y="66122"/>
                  <a:pt x="3125" y="47174"/>
                  <a:pt x="9376" y="35454"/>
                </a:cubicBezTo>
                <a:cubicBezTo>
                  <a:pt x="17580" y="19827"/>
                  <a:pt x="30570" y="8009"/>
                  <a:pt x="4834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Freeform: Shape 5"/>
          <p:cNvSpPr/>
          <p:nvPr/>
        </p:nvSpPr>
        <p:spPr>
          <a:xfrm rot="10800000">
            <a:off x="10490649" y="5711283"/>
            <a:ext cx="451691" cy="417752"/>
          </a:xfrm>
          <a:custGeom>
            <a:avLst/>
            <a:gdLst/>
            <a:ahLst/>
            <a:cxnLst/>
            <a:rect l="l" t="t" r="r" b="b"/>
            <a:pathLst>
              <a:path w="152069" h="140643">
                <a:moveTo>
                  <a:pt x="139177" y="0"/>
                </a:moveTo>
                <a:lnTo>
                  <a:pt x="152069" y="20510"/>
                </a:lnTo>
                <a:cubicBezTo>
                  <a:pt x="141326" y="25003"/>
                  <a:pt x="133415" y="31693"/>
                  <a:pt x="128336" y="40581"/>
                </a:cubicBezTo>
                <a:cubicBezTo>
                  <a:pt x="123257" y="49469"/>
                  <a:pt x="120425" y="62410"/>
                  <a:pt x="119839" y="79404"/>
                </a:cubicBezTo>
                <a:lnTo>
                  <a:pt x="147381" y="79404"/>
                </a:lnTo>
                <a:lnTo>
                  <a:pt x="147381" y="140643"/>
                </a:lnTo>
                <a:lnTo>
                  <a:pt x="90831" y="140643"/>
                </a:lnTo>
                <a:lnTo>
                  <a:pt x="90831" y="92297"/>
                </a:lnTo>
                <a:cubicBezTo>
                  <a:pt x="90831" y="66122"/>
                  <a:pt x="93957" y="47174"/>
                  <a:pt x="100207" y="35454"/>
                </a:cubicBezTo>
                <a:cubicBezTo>
                  <a:pt x="108412" y="19827"/>
                  <a:pt x="121401" y="8009"/>
                  <a:pt x="139177" y="0"/>
                </a:cubicBezTo>
                <a:close/>
                <a:moveTo>
                  <a:pt x="48345" y="0"/>
                </a:moveTo>
                <a:lnTo>
                  <a:pt x="61238" y="20510"/>
                </a:lnTo>
                <a:cubicBezTo>
                  <a:pt x="50494" y="25003"/>
                  <a:pt x="42583" y="31693"/>
                  <a:pt x="37504" y="40581"/>
                </a:cubicBezTo>
                <a:cubicBezTo>
                  <a:pt x="32425" y="49469"/>
                  <a:pt x="29593" y="62410"/>
                  <a:pt x="29007" y="79404"/>
                </a:cubicBezTo>
                <a:lnTo>
                  <a:pt x="56550" y="79404"/>
                </a:lnTo>
                <a:lnTo>
                  <a:pt x="56550" y="140643"/>
                </a:lnTo>
                <a:lnTo>
                  <a:pt x="0" y="140643"/>
                </a:lnTo>
                <a:lnTo>
                  <a:pt x="0" y="92297"/>
                </a:lnTo>
                <a:cubicBezTo>
                  <a:pt x="0" y="66122"/>
                  <a:pt x="3125" y="47174"/>
                  <a:pt x="9376" y="35454"/>
                </a:cubicBezTo>
                <a:cubicBezTo>
                  <a:pt x="17580" y="19827"/>
                  <a:pt x="30570" y="8009"/>
                  <a:pt x="4834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0680" y="114954"/>
            <a:ext cx="4762500" cy="3171825"/>
          </a:xfrm>
          <a:prstGeom prst="rect">
            <a:avLst/>
          </a:prstGeom>
        </p:spPr>
      </p:pic>
      <p:sp>
        <p:nvSpPr>
          <p:cNvPr id="2" name="Text Box 1"/>
          <p:cNvSpPr txBox="1"/>
          <p:nvPr/>
        </p:nvSpPr>
        <p:spPr>
          <a:xfrm>
            <a:off x="11276330" y="635825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4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764931" y="1651510"/>
            <a:ext cx="711672" cy="724247"/>
          </a:xfrm>
          <a:prstGeom prst="ellipse">
            <a:avLst/>
          </a:prstGeom>
          <a:solidFill>
            <a:schemeClr val="accent4"/>
          </a:solidFill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76602" y="2679096"/>
            <a:ext cx="750153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</a:rPr>
              <a:t>Some companies achieve listed status while others face financial instability and bankruptcy threats.</a:t>
            </a:r>
          </a:p>
          <a:p>
            <a:endParaRPr lang="en-US" altLang="ko-KR" sz="2400" dirty="0">
              <a:solidFill>
                <a:schemeClr val="bg1"/>
              </a:solidFill>
            </a:endParaRPr>
          </a:p>
          <a:p>
            <a:r>
              <a:rPr lang="en-US" altLang="ko-KR" sz="2400" dirty="0">
                <a:solidFill>
                  <a:schemeClr val="bg1"/>
                </a:solidFill>
              </a:rPr>
              <a:t>Root causes often link to deficiencies in management structures rather than core operational flaws.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417136" y="1433716"/>
            <a:ext cx="6099400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4800" dirty="0">
                <a:solidFill>
                  <a:schemeClr val="accent4"/>
                </a:solidFill>
              </a:rPr>
              <a:t> </a:t>
            </a:r>
            <a:r>
              <a:rPr lang="en-US" altLang="ko-KR" sz="2800" dirty="0">
                <a:solidFill>
                  <a:schemeClr val="accent4"/>
                </a:solidFill>
              </a:rPr>
              <a:t>Dichotomy in Business Success:</a:t>
            </a:r>
          </a:p>
        </p:txBody>
      </p:sp>
      <p:sp>
        <p:nvSpPr>
          <p:cNvPr id="8" name="Text Placeholder 1"/>
          <p:cNvSpPr txBox="1"/>
          <p:nvPr/>
        </p:nvSpPr>
        <p:spPr>
          <a:xfrm>
            <a:off x="383650" y="215073"/>
            <a:ext cx="11573197" cy="7242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Problem Statement</a:t>
            </a:r>
          </a:p>
        </p:txBody>
      </p:sp>
      <p:sp>
        <p:nvSpPr>
          <p:cNvPr id="2" name="Text Box 1"/>
          <p:cNvSpPr txBox="1"/>
          <p:nvPr/>
        </p:nvSpPr>
        <p:spPr>
          <a:xfrm>
            <a:off x="11345545" y="637794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5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 txBox="1"/>
          <p:nvPr/>
        </p:nvSpPr>
        <p:spPr>
          <a:xfrm>
            <a:off x="383650" y="215073"/>
            <a:ext cx="11573197" cy="7242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Problem Statement</a:t>
            </a:r>
          </a:p>
        </p:txBody>
      </p:sp>
      <p:sp>
        <p:nvSpPr>
          <p:cNvPr id="3" name="Oval 10"/>
          <p:cNvSpPr/>
          <p:nvPr/>
        </p:nvSpPr>
        <p:spPr>
          <a:xfrm>
            <a:off x="520117" y="1274082"/>
            <a:ext cx="771788" cy="706084"/>
          </a:xfrm>
          <a:prstGeom prst="ellipse">
            <a:avLst/>
          </a:prstGeom>
          <a:solidFill>
            <a:schemeClr val="accent3"/>
          </a:solidFill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17304" y="1456946"/>
            <a:ext cx="6218936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800" dirty="0">
                <a:solidFill>
                  <a:schemeClr val="accent3"/>
                </a:solidFill>
              </a:rPr>
              <a:t>Role of Management Structures: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232933" y="2497792"/>
            <a:ext cx="987463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Challenges stem from deficiencies within management structures.</a:t>
            </a:r>
          </a:p>
          <a:p>
            <a:endParaRPr lang="en-US" altLang="ko-KR" sz="2800" dirty="0">
              <a:solidFill>
                <a:schemeClr val="bg1"/>
              </a:solidFill>
            </a:endParaRPr>
          </a:p>
          <a:p>
            <a:r>
              <a:rPr lang="en-US" altLang="ko-KR" sz="2800" dirty="0">
                <a:solidFill>
                  <a:schemeClr val="bg1"/>
                </a:solidFill>
              </a:rPr>
              <a:t>The absence of a dedicated HR department compounds issues.</a:t>
            </a:r>
          </a:p>
        </p:txBody>
      </p:sp>
      <p:sp>
        <p:nvSpPr>
          <p:cNvPr id="6" name="Text Box 5"/>
          <p:cNvSpPr txBox="1"/>
          <p:nvPr/>
        </p:nvSpPr>
        <p:spPr>
          <a:xfrm>
            <a:off x="11664950" y="642239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6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27168" y="1466441"/>
            <a:ext cx="5905850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800" dirty="0">
                <a:solidFill>
                  <a:schemeClr val="accent2"/>
                </a:solidFill>
              </a:rPr>
              <a:t>Critical Lack of HR Mechanism:</a:t>
            </a:r>
            <a:endParaRPr lang="en-US" altLang="ko-KR" sz="1400" dirty="0">
              <a:solidFill>
                <a:schemeClr val="accent2"/>
              </a:solidFill>
            </a:endParaRPr>
          </a:p>
        </p:txBody>
      </p:sp>
      <p:sp>
        <p:nvSpPr>
          <p:cNvPr id="4" name="Oval 10"/>
          <p:cNvSpPr/>
          <p:nvPr/>
        </p:nvSpPr>
        <p:spPr>
          <a:xfrm>
            <a:off x="954714" y="1265761"/>
            <a:ext cx="872456" cy="882941"/>
          </a:xfrm>
          <a:prstGeom prst="ellipse">
            <a:avLst/>
          </a:prstGeom>
          <a:solidFill>
            <a:schemeClr val="accent2"/>
          </a:solidFill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390942" y="2782669"/>
            <a:ext cx="787050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Lack of a dedicated HR department leaves companies without a vital mechanism for comprehensive personnel management.</a:t>
            </a:r>
          </a:p>
          <a:p>
            <a:endParaRPr lang="en-US" altLang="ko-KR" sz="2800" dirty="0">
              <a:solidFill>
                <a:schemeClr val="bg1"/>
              </a:solidFill>
            </a:endParaRPr>
          </a:p>
          <a:p>
            <a:r>
              <a:rPr lang="en-US" altLang="ko-KR" sz="2800" dirty="0">
                <a:solidFill>
                  <a:schemeClr val="bg1"/>
                </a:solidFill>
              </a:rPr>
              <a:t>Effective personnel management is crucial for success in the modern business landscape.</a:t>
            </a:r>
          </a:p>
        </p:txBody>
      </p:sp>
      <p:sp>
        <p:nvSpPr>
          <p:cNvPr id="6" name="Text Placeholder 1"/>
          <p:cNvSpPr txBox="1"/>
          <p:nvPr/>
        </p:nvSpPr>
        <p:spPr>
          <a:xfrm>
            <a:off x="383650" y="215073"/>
            <a:ext cx="11573197" cy="7242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Problem Statement</a:t>
            </a:r>
          </a:p>
        </p:txBody>
      </p:sp>
      <p:sp>
        <p:nvSpPr>
          <p:cNvPr id="3" name="Text Box 2"/>
          <p:cNvSpPr txBox="1"/>
          <p:nvPr/>
        </p:nvSpPr>
        <p:spPr>
          <a:xfrm>
            <a:off x="11540490" y="646684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7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 txBox="1"/>
          <p:nvPr/>
        </p:nvSpPr>
        <p:spPr>
          <a:xfrm>
            <a:off x="383650" y="215073"/>
            <a:ext cx="11573197" cy="7242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Problem Statement</a:t>
            </a:r>
          </a:p>
        </p:txBody>
      </p:sp>
      <p:sp>
        <p:nvSpPr>
          <p:cNvPr id="3" name="Oval 10"/>
          <p:cNvSpPr/>
          <p:nvPr/>
        </p:nvSpPr>
        <p:spPr>
          <a:xfrm>
            <a:off x="1031846" y="1598338"/>
            <a:ext cx="813732" cy="817691"/>
          </a:xfrm>
          <a:prstGeom prst="ellipse">
            <a:avLst/>
          </a:prstGeom>
          <a:solidFill>
            <a:schemeClr val="accent1"/>
          </a:solidFill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953004" y="1684925"/>
            <a:ext cx="6409188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</a:rPr>
              <a:t>Manifested Challenges: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87968" y="2780013"/>
            <a:ext cx="750153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Suboptimal workforce dynamics.</a:t>
            </a:r>
          </a:p>
          <a:p>
            <a:endParaRPr lang="en-US" altLang="ko-KR" sz="2800" dirty="0">
              <a:solidFill>
                <a:schemeClr val="bg1"/>
              </a:solidFill>
            </a:endParaRPr>
          </a:p>
          <a:p>
            <a:r>
              <a:rPr lang="en-US" altLang="ko-KR" sz="2800" dirty="0">
                <a:solidFill>
                  <a:schemeClr val="bg1"/>
                </a:solidFill>
              </a:rPr>
              <a:t>Inadequate attention to employee well-being.</a:t>
            </a:r>
          </a:p>
          <a:p>
            <a:endParaRPr lang="en-US" altLang="ko-KR" sz="2800" dirty="0">
              <a:solidFill>
                <a:schemeClr val="bg1"/>
              </a:solidFill>
            </a:endParaRPr>
          </a:p>
          <a:p>
            <a:r>
              <a:rPr lang="en-US" altLang="ko-KR" sz="2800" dirty="0">
                <a:solidFill>
                  <a:schemeClr val="bg1"/>
                </a:solidFill>
              </a:rPr>
              <a:t>Lack of resilience within organizational culture.</a:t>
            </a:r>
          </a:p>
        </p:txBody>
      </p:sp>
      <p:sp>
        <p:nvSpPr>
          <p:cNvPr id="6" name="Text Box 5"/>
          <p:cNvSpPr txBox="1"/>
          <p:nvPr/>
        </p:nvSpPr>
        <p:spPr>
          <a:xfrm>
            <a:off x="11656060" y="655574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8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 txBox="1"/>
          <p:nvPr/>
        </p:nvSpPr>
        <p:spPr>
          <a:xfrm>
            <a:off x="383650" y="215073"/>
            <a:ext cx="11573197" cy="7242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Problem Statement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400961" y="1952767"/>
            <a:ext cx="4999336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800" dirty="0">
                <a:solidFill>
                  <a:schemeClr val="accent6"/>
                </a:solidFill>
              </a:rPr>
              <a:t>Proposal for HR Outsourcing:</a:t>
            </a:r>
          </a:p>
        </p:txBody>
      </p:sp>
      <p:sp>
        <p:nvSpPr>
          <p:cNvPr id="4" name="Oval 10"/>
          <p:cNvSpPr/>
          <p:nvPr/>
        </p:nvSpPr>
        <p:spPr>
          <a:xfrm>
            <a:off x="625905" y="1786249"/>
            <a:ext cx="775056" cy="723900"/>
          </a:xfrm>
          <a:prstGeom prst="ellipse">
            <a:avLst/>
          </a:prstGeom>
          <a:solidFill>
            <a:schemeClr val="accent6"/>
          </a:solidFill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93903" y="2884206"/>
            <a:ext cx="960911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</a:rPr>
              <a:t>Advocacy for the implementation of a tailored HR outsourcing system.</a:t>
            </a:r>
          </a:p>
          <a:p>
            <a:endParaRPr lang="en-US" altLang="ko-KR" sz="2400" dirty="0">
              <a:solidFill>
                <a:schemeClr val="bg1"/>
              </a:solidFill>
            </a:endParaRPr>
          </a:p>
          <a:p>
            <a:r>
              <a:rPr lang="en-US" altLang="ko-KR" sz="2400" dirty="0">
                <a:solidFill>
                  <a:schemeClr val="bg1"/>
                </a:solidFill>
              </a:rPr>
              <a:t>Specifically designed to meet the unique needs of companies lacking an internal HR department.</a:t>
            </a:r>
          </a:p>
        </p:txBody>
      </p:sp>
      <p:sp>
        <p:nvSpPr>
          <p:cNvPr id="6" name="Text Box 5"/>
          <p:cNvSpPr txBox="1"/>
          <p:nvPr/>
        </p:nvSpPr>
        <p:spPr>
          <a:xfrm>
            <a:off x="11496040" y="649351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9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228</TotalTime>
  <Words>1175</Words>
  <Application>Microsoft Office PowerPoint</Application>
  <PresentationFormat>Widescreen</PresentationFormat>
  <Paragraphs>218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0" baseType="lpstr">
      <vt:lpstr>Aptos Display</vt:lpstr>
      <vt:lpstr>Arial</vt:lpstr>
      <vt:lpstr>Calibri</vt:lpstr>
      <vt:lpstr>Calibri Light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centrick lo</dc:creator>
  <cp:lastModifiedBy>centrick lo</cp:lastModifiedBy>
  <cp:revision>1</cp:revision>
  <dcterms:created xsi:type="dcterms:W3CDTF">2024-01-08T03:47:05Z</dcterms:created>
  <dcterms:modified xsi:type="dcterms:W3CDTF">2024-01-08T11:04:35Z</dcterms:modified>
</cp:coreProperties>
</file>